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0"/>
  </p:notesMasterIdLst>
  <p:sldIdLst>
    <p:sldId id="263" r:id="rId6"/>
    <p:sldId id="264" r:id="rId7"/>
    <p:sldId id="258" r:id="rId8"/>
    <p:sldId id="257" r:id="rId9"/>
    <p:sldId id="277" r:id="rId10"/>
    <p:sldId id="269" r:id="rId11"/>
    <p:sldId id="270" r:id="rId12"/>
    <p:sldId id="271" r:id="rId13"/>
    <p:sldId id="274" r:id="rId14"/>
    <p:sldId id="275" r:id="rId15"/>
    <p:sldId id="276" r:id="rId16"/>
    <p:sldId id="284" r:id="rId17"/>
    <p:sldId id="285" r:id="rId18"/>
    <p:sldId id="286" r:id="rId19"/>
    <p:sldId id="287" r:id="rId20"/>
    <p:sldId id="288" r:id="rId21"/>
    <p:sldId id="266" r:id="rId22"/>
    <p:sldId id="268" r:id="rId23"/>
    <p:sldId id="265" r:id="rId24"/>
    <p:sldId id="259" r:id="rId25"/>
    <p:sldId id="267" r:id="rId26"/>
    <p:sldId id="280" r:id="rId27"/>
    <p:sldId id="260" r:id="rId28"/>
    <p:sldId id="289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1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25C58-0331-4341-B947-0BE103509DCB}" type="datetimeFigureOut">
              <a:rPr lang="cs-CZ" smtClean="0"/>
              <a:t>25.7.2019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27897-014A-4CC1-8D5A-9077E977C9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60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7897-014A-4CC1-8D5A-9077E977C90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43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1BA3-8478-4945-A1D7-5B045DE5A7CD}" type="datetime1">
              <a:rPr lang="cs-CZ" smtClean="0"/>
              <a:t>25.7.2019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69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1F58-F280-4802-8F64-0B2D64B4380E}" type="datetime1">
              <a:rPr lang="cs-CZ" smtClean="0"/>
              <a:t>25.7.2019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55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9081-4DF2-41A4-9620-AFFD71E20B5C}" type="datetime1">
              <a:rPr lang="cs-CZ" smtClean="0"/>
              <a:t>25.7.2019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63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9791-5A1A-459A-A1EF-DB6A9971035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0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B0A7-D31F-44A6-9F3B-B1392CABFB5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3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B6CC-F0C1-47C6-8FBC-5C10D5D0124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6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C102-F24E-4A24-9127-0D651651144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6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3483-3C6D-40A1-83E1-3DCAB3FFDB8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6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3988-A830-4C00-8FAA-F96F344A5B5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7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65B6-A963-4D07-9EF1-50367C8E0FF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B9A6-1D84-409F-AC82-45FD1564F060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C001-994A-4CBA-9D19-45FEE63544F9}" type="datetime1">
              <a:rPr lang="cs-CZ" smtClean="0"/>
              <a:t>25.7.2019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55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9DB7-DA6B-4FA3-B411-71CD6329090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0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6B87-6E55-4C31-97F6-7B0E9CE04E0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3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CCD6-1F61-4B15-819C-3CB0D2F25970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0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4E99-5070-4DD5-B285-AB3FE92F5D4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3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1EBB-1F2B-4E06-BBC2-C49ED84E7B7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3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459D-FEC1-4EA1-B6E0-423265960C7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4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1DD8-B0F0-4C80-8A19-BA73917CA6C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4B88-FF66-41C0-9886-1541C144DEB0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6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8F99-FE96-4F4D-96F6-774927B5547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1E2E-1D6C-4F3A-8C92-B314593C0C1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8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816A-D582-414E-AE6D-A6B290F35F43}" type="datetime1">
              <a:rPr lang="cs-CZ" smtClean="0"/>
              <a:t>25.7.2019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39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2B39-CD77-4875-AD50-81A90A3DE87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C391-252C-4812-BDE4-986081703FD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1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96F4-F64D-4B4F-9396-259E36605BD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9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A17B-6CC2-417B-8923-DC7844F7230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7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84A8-DC35-433C-88CF-4F204667760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6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B6FC-97E4-47ED-A679-55497200738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0007-D018-4CC5-AFCC-F2B648FA719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9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027-7128-4063-BC7C-AFF86E837DD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7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3786-A3E2-4AD3-BEA3-10BEE22B41A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2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A0-BE73-47FD-BCDA-A0BB2B14741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6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FAA6-83DF-441D-AAC4-0CD64B4CEE2B}" type="datetime1">
              <a:rPr lang="cs-CZ" smtClean="0"/>
              <a:t>25.7.2019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05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9A5B-CCE6-4540-98F0-4870E75233D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1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60BB-52D8-4C48-A599-A536D4ED576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5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3A11-6B5E-49CE-97C8-0D96F503157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8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F7FD-3AC4-4932-9B76-E9A87561FB2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5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E093-AE29-41D0-ADB9-BEB18302418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66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27AFD7-7C62-4345-9978-F656CBFCB803}" type="datetime1">
              <a:rPr lang="cs-CZ" smtClean="0"/>
              <a:t>25.7.2019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589D23-CFAC-4193-8887-70F6AA2926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2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E11655-B1BA-41E3-BA09-C2103A3B284B}" type="datetime1">
              <a:rPr lang="cs-CZ" smtClean="0"/>
              <a:t>25.7.2019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3A8984-0D23-47FA-8422-76D9412EA8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58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5F1DC6-FC10-4412-843D-41DB8A0090C4}" type="datetime1">
              <a:rPr lang="cs-CZ" smtClean="0"/>
              <a:t>25.7.2019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F1AC90-0700-4091-982A-7DA0D03899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5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076017-5548-4376-A1A7-848B692032DB}" type="datetime1">
              <a:rPr lang="cs-CZ" smtClean="0"/>
              <a:t>25.7.2019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ADD441-84DC-4EA2-82F0-806375CA88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06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38E20C-CE4D-4985-9DB6-2F67DCCA06B8}" type="datetime1">
              <a:rPr lang="cs-CZ" smtClean="0"/>
              <a:t>25.7.2019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EAB4B6-EBCD-40F8-AC31-D65CCA907C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79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3822-614E-48C0-AD19-46D8DAF113F5}" type="datetime1">
              <a:rPr lang="cs-CZ" smtClean="0"/>
              <a:t>25.7.2019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95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D7BBD4-1CF8-4745-911E-A6D2E6A6DA01}" type="datetime1">
              <a:rPr lang="cs-CZ" smtClean="0"/>
              <a:t>25.7.2019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7A6B6E-FB14-4D6E-9D7F-5294D29605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8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A66E8D-78C1-4999-9D42-35EE93BE4243}" type="datetime1">
              <a:rPr lang="cs-CZ" smtClean="0"/>
              <a:t>25.7.2019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93EA5B-C157-4102-A1EA-F2EC4DE85F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79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B8FC2D-8F3D-4B20-BABE-9D4E843CBF19}" type="datetime1">
              <a:rPr lang="cs-CZ" smtClean="0"/>
              <a:t>25.7.2019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59C552-1498-40F6-9570-8993853466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1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014656-5D7E-4DAC-B080-462C85C993F7}" type="datetime1">
              <a:rPr lang="cs-CZ" smtClean="0"/>
              <a:t>25.7.2019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5D7C9D-6DD7-4F46-9F93-FBD020CC86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28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7F3C29-1BC5-4C49-9D74-C04F44431446}" type="datetime1">
              <a:rPr lang="cs-CZ" smtClean="0"/>
              <a:t>25.7.2019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022AF3-DC92-4A22-BBED-443CE4EB66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24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D31EA0-31B2-4366-A0D1-103DFC3495D6}" type="datetime1">
              <a:rPr lang="cs-CZ" smtClean="0"/>
              <a:t>25.7.2019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4D23F4-BA82-4C9B-A19E-01114DA13C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8430-2D7E-43C6-AF48-DAF7357E43BD}" type="datetime1">
              <a:rPr lang="cs-CZ" smtClean="0"/>
              <a:t>25.7.2019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83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ED01-4960-4CA1-82AF-E209E7465379}" type="datetime1">
              <a:rPr lang="cs-CZ" smtClean="0"/>
              <a:t>25.7.2019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34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8829-9B87-4628-BFFA-A6FDAB748A5A}" type="datetime1">
              <a:rPr lang="cs-CZ" smtClean="0"/>
              <a:t>25.7.2019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8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15AA-8811-45C4-B1B7-1C35764D7721}" type="datetime1">
              <a:rPr lang="cs-CZ" smtClean="0"/>
              <a:t>25.7.2019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23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audio" Target="../media/audio1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audio" Target="../media/audio1.wav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E4325-FC21-4D1A-9E93-239DE82A635A}" type="datetime1">
              <a:rPr lang="cs-CZ" smtClean="0"/>
              <a:t>25.7.2019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C64F6-A433-4C53-9791-6204851BB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64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amera.wav"/>
          </p:stSnd>
        </p:sndAc>
      </p:transition>
    </mc:Choice>
    <mc:Fallback xmlns="">
      <p:transition spd="slow">
        <p:sndAc>
          <p:stSnd>
            <p:snd r:embed="rId14" name="camera.wav"/>
          </p:stSnd>
        </p:sndAc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FE305-8447-46BE-B588-A44CD5CF048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9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amera.wav"/>
          </p:stSnd>
        </p:sndAc>
      </p:transition>
    </mc:Choice>
    <mc:Fallback xmlns="">
      <p:transition spd="slow">
        <p:sndAc>
          <p:stSnd>
            <p:snd r:embed="rId14" name="camera.wav"/>
          </p:stSnd>
        </p:sndAc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99834-1B07-4B9C-AFC8-C793C62A2F9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8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amera.wav"/>
          </p:stSnd>
        </p:sndAc>
      </p:transition>
    </mc:Choice>
    <mc:Fallback xmlns="">
      <p:transition spd="slow">
        <p:sndAc>
          <p:stSnd>
            <p:snd r:embed="rId14" name="camera.wav"/>
          </p:stSnd>
        </p:sndAc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5D06-F2E6-4583-B527-8E298B66C89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25.7.2019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3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amera.wav"/>
          </p:stSnd>
        </p:sndAc>
      </p:transition>
    </mc:Choice>
    <mc:Fallback xmlns="">
      <p:transition spd="slow">
        <p:sndAc>
          <p:stSnd>
            <p:snd r:embed="rId14" name="camera.wav"/>
          </p:stSnd>
        </p:sndAc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94DF8BA-DB16-4740-88CE-98163CD3FAD3}" type="datetime1">
              <a:rPr lang="cs-CZ" smtClean="0"/>
              <a:t>25.7.2019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019C8E1-70F5-4B86-846D-063C43F3CA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30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amera.wav"/>
          </p:stSnd>
        </p:sndAc>
      </p:transition>
    </mc:Choice>
    <mc:Fallback xmlns="">
      <p:transition spd="slow">
        <p:sndAc>
          <p:stSnd>
            <p:snd r:embed="rId14" name="camera.wav"/>
          </p:stSnd>
        </p:sndAc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5276" y="3212976"/>
            <a:ext cx="8048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Výše civilizace a kultury člověka je právě taková, jak vysoká je mzda kterou jim vynáší jejích denní práce.</a:t>
            </a:r>
          </a:p>
        </p:txBody>
      </p:sp>
      <p:sp>
        <p:nvSpPr>
          <p:cNvPr id="4" name="Obdélník 3"/>
          <p:cNvSpPr/>
          <p:nvPr/>
        </p:nvSpPr>
        <p:spPr>
          <a:xfrm>
            <a:off x="375012" y="2420888"/>
            <a:ext cx="8229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/>
              <a:t>Volby jsou vlastně střídání současných neschopných s bývalými neschopnými na které jsme už skoro zapomněli. 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9120" y="4077072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/>
              <a:t>Hrát si na demokracii</a:t>
            </a:r>
            <a:r>
              <a:rPr lang="cs-CZ" b="1" u="sng" dirty="0" smtClean="0"/>
              <a:t>, lidská </a:t>
            </a:r>
            <a:r>
              <a:rPr lang="cs-CZ" b="1" u="sng" dirty="0"/>
              <a:t>práva</a:t>
            </a:r>
            <a:r>
              <a:rPr lang="cs-CZ" b="1" u="sng" dirty="0" smtClean="0"/>
              <a:t>, multikulturní </a:t>
            </a:r>
            <a:r>
              <a:rPr lang="cs-CZ" b="1" u="sng" dirty="0"/>
              <a:t>společnost a při tom ohrožovat a omezovat život, lidská práva původních obyvatel bezbřehou podporou zájmů nadnárodního kapitálu</a:t>
            </a:r>
            <a:r>
              <a:rPr lang="cs-CZ" b="1" u="sng" dirty="0" smtClean="0"/>
              <a:t>, vytváření </a:t>
            </a:r>
            <a:r>
              <a:rPr lang="cs-CZ" b="1" u="sng" dirty="0"/>
              <a:t>společnosti která nepodporuje vlastní populační růst a nahrazuje ho importem jiné kultury je cesta do </a:t>
            </a:r>
            <a:r>
              <a:rPr lang="cs-CZ" b="1" u="sng" dirty="0" smtClean="0"/>
              <a:t>pekel. Jinak </a:t>
            </a:r>
            <a:r>
              <a:rPr lang="cs-CZ" b="1" u="sng" dirty="0"/>
              <a:t>než masovým vražděním to neskončí.</a:t>
            </a:r>
          </a:p>
          <a:p>
            <a:pPr algn="just"/>
            <a:r>
              <a:rPr lang="cs-CZ" b="1" u="sng" dirty="0"/>
              <a:t>Těch lidí je mi líto, ale můžeme si za to sami, když tu sebranku, která nám vládne pomáháme udržet u moci.</a:t>
            </a:r>
            <a:r>
              <a:rPr lang="cs-CZ" b="1" dirty="0"/>
              <a:t>.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9120" y="251643"/>
            <a:ext cx="8275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4800" dirty="0" smtClean="0">
                <a:highlight>
                  <a:srgbClr val="FFFF00"/>
                </a:highlight>
                <a:latin typeface="Times New Roman"/>
                <a:ea typeface="Times New Roman"/>
              </a:rPr>
              <a:t>30 </a:t>
            </a:r>
            <a:r>
              <a:rPr lang="cs-CZ" sz="4800" dirty="0">
                <a:highlight>
                  <a:srgbClr val="FFFF00"/>
                </a:highlight>
                <a:latin typeface="Times New Roman"/>
                <a:ea typeface="Times New Roman"/>
              </a:rPr>
              <a:t>let </a:t>
            </a:r>
            <a:r>
              <a:rPr lang="cs-CZ" sz="4800" dirty="0" smtClean="0">
                <a:highlight>
                  <a:srgbClr val="FFFF00"/>
                </a:highlight>
                <a:latin typeface="Times New Roman"/>
                <a:ea typeface="Times New Roman"/>
              </a:rPr>
              <a:t>postkomunismu </a:t>
            </a:r>
            <a:r>
              <a:rPr lang="cs-CZ" sz="4800" dirty="0">
                <a:highlight>
                  <a:srgbClr val="FFFF00"/>
                </a:highlight>
                <a:latin typeface="Times New Roman"/>
                <a:ea typeface="Times New Roman"/>
              </a:rPr>
              <a:t>...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4800" dirty="0">
                <a:latin typeface="Times New Roman"/>
                <a:ea typeface="Times New Roman"/>
              </a:rPr>
              <a:t> </a:t>
            </a:r>
            <a:r>
              <a:rPr lang="cs-CZ" sz="3600" dirty="0">
                <a:solidFill>
                  <a:srgbClr val="0000FF"/>
                </a:solidFill>
                <a:latin typeface="Times New Roman"/>
                <a:ea typeface="Times New Roman"/>
              </a:rPr>
              <a:t>Kde jsou Vaše světové výrobky, pánové ?</a:t>
            </a:r>
            <a:r>
              <a:rPr lang="cs-CZ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2400" b="1" dirty="0">
                <a:latin typeface="Times New Roman"/>
                <a:ea typeface="Times New Roman"/>
              </a:rPr>
              <a:t>               </a:t>
            </a:r>
            <a:r>
              <a:rPr lang="cs-CZ" sz="2400" b="1" dirty="0">
                <a:solidFill>
                  <a:srgbClr val="FF0000"/>
                </a:solidFill>
                <a:latin typeface="+mj-lt"/>
                <a:ea typeface="Times New Roman"/>
              </a:rPr>
              <a:t>Jsem antikomunista, ale zajímají </a:t>
            </a:r>
            <a:r>
              <a:rPr lang="cs-CZ" sz="2400" b="1" dirty="0" smtClean="0">
                <a:solidFill>
                  <a:srgbClr val="FF0000"/>
                </a:solidFill>
                <a:latin typeface="+mj-lt"/>
                <a:ea typeface="Times New Roman"/>
              </a:rPr>
              <a:t>mě </a:t>
            </a:r>
            <a:r>
              <a:rPr lang="cs-CZ" sz="2400" b="1" dirty="0">
                <a:solidFill>
                  <a:srgbClr val="FF0000"/>
                </a:solidFill>
                <a:latin typeface="+mj-lt"/>
                <a:ea typeface="Times New Roman"/>
              </a:rPr>
              <a:t>jen fakta a čísla.</a:t>
            </a:r>
            <a:r>
              <a:rPr lang="cs-CZ" sz="2000" dirty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endParaRPr lang="cs-CZ" dirty="0">
              <a:effectLst/>
              <a:latin typeface="+mj-lt"/>
              <a:ea typeface="Times New Roman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84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4214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2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42" y="476672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6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980728"/>
            <a:ext cx="842493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Kdo vybudoval školní budovy s tělocvičnami a hřišti? </a:t>
            </a:r>
          </a:p>
          <a:p>
            <a:endParaRPr lang="cs-CZ" sz="1000" b="1" dirty="0" smtClean="0">
              <a:solidFill>
                <a:prstClr val="black"/>
              </a:solidFill>
            </a:endParaRPr>
          </a:p>
          <a:p>
            <a:r>
              <a:rPr lang="cs-CZ" b="1" dirty="0" smtClean="0">
                <a:solidFill>
                  <a:prstClr val="black"/>
                </a:solidFill>
              </a:rPr>
              <a:t>Kdo </a:t>
            </a:r>
            <a:r>
              <a:rPr lang="cs-CZ" b="1" dirty="0">
                <a:solidFill>
                  <a:prstClr val="black"/>
                </a:solidFill>
              </a:rPr>
              <a:t>zajistil opravdu bezplatné školství na všech stupních? </a:t>
            </a:r>
          </a:p>
          <a:p>
            <a:endParaRPr lang="cs-CZ" sz="1000" b="1" dirty="0" smtClean="0">
              <a:solidFill>
                <a:prstClr val="black"/>
              </a:solidFill>
            </a:endParaRPr>
          </a:p>
          <a:p>
            <a:r>
              <a:rPr lang="cs-CZ" b="1" dirty="0" smtClean="0">
                <a:solidFill>
                  <a:prstClr val="black"/>
                </a:solidFill>
              </a:rPr>
              <a:t>Kdo </a:t>
            </a:r>
            <a:r>
              <a:rPr lang="cs-CZ" b="1" dirty="0">
                <a:solidFill>
                  <a:prstClr val="black"/>
                </a:solidFill>
              </a:rPr>
              <a:t>vybudoval pionýrské domy a staral se o aktivity mládeže ve volném čase? </a:t>
            </a:r>
          </a:p>
          <a:p>
            <a:endParaRPr lang="cs-CZ" sz="1000" b="1" dirty="0" smtClean="0">
              <a:solidFill>
                <a:prstClr val="black"/>
              </a:solidFill>
            </a:endParaRPr>
          </a:p>
          <a:p>
            <a:r>
              <a:rPr lang="cs-CZ" b="1" dirty="0" smtClean="0">
                <a:solidFill>
                  <a:prstClr val="black"/>
                </a:solidFill>
              </a:rPr>
              <a:t>Kdo </a:t>
            </a:r>
            <a:r>
              <a:rPr lang="cs-CZ" b="1" dirty="0">
                <a:solidFill>
                  <a:prstClr val="black"/>
                </a:solidFill>
              </a:rPr>
              <a:t>postavil rekreační zařízení? </a:t>
            </a:r>
          </a:p>
          <a:p>
            <a:endParaRPr lang="cs-CZ" sz="1000" b="1" dirty="0" smtClean="0">
              <a:solidFill>
                <a:prstClr val="black"/>
              </a:solidFill>
            </a:endParaRPr>
          </a:p>
          <a:p>
            <a:r>
              <a:rPr lang="cs-CZ" b="1" dirty="0" smtClean="0">
                <a:solidFill>
                  <a:prstClr val="black"/>
                </a:solidFill>
              </a:rPr>
              <a:t>Kdo </a:t>
            </a:r>
            <a:r>
              <a:rPr lang="cs-CZ" b="1" dirty="0">
                <a:solidFill>
                  <a:prstClr val="black"/>
                </a:solidFill>
              </a:rPr>
              <a:t>postavil zimní stadiony na hokej, fotbalové stadiony, sportovní haly, plovárny a jiná sportovní zařízení? </a:t>
            </a:r>
          </a:p>
          <a:p>
            <a:endParaRPr lang="cs-CZ" sz="1000" b="1" dirty="0" smtClean="0">
              <a:solidFill>
                <a:prstClr val="black"/>
              </a:solidFill>
            </a:endParaRPr>
          </a:p>
          <a:p>
            <a:r>
              <a:rPr lang="cs-CZ" b="1" dirty="0" smtClean="0">
                <a:solidFill>
                  <a:prstClr val="black"/>
                </a:solidFill>
              </a:rPr>
              <a:t>Kdo </a:t>
            </a:r>
            <a:r>
              <a:rPr lang="cs-CZ" b="1" dirty="0">
                <a:solidFill>
                  <a:prstClr val="black"/>
                </a:solidFill>
              </a:rPr>
              <a:t>vybudoval bezprašné cesty tak, aby bylo spojení do každé vesnice? </a:t>
            </a:r>
          </a:p>
          <a:p>
            <a:endParaRPr lang="cs-CZ" sz="1000" b="1" dirty="0" smtClean="0">
              <a:solidFill>
                <a:prstClr val="black"/>
              </a:solidFill>
            </a:endParaRPr>
          </a:p>
          <a:p>
            <a:r>
              <a:rPr lang="cs-CZ" b="1" dirty="0" smtClean="0">
                <a:solidFill>
                  <a:prstClr val="black"/>
                </a:solidFill>
              </a:rPr>
              <a:t>Kdo </a:t>
            </a:r>
            <a:r>
              <a:rPr lang="cs-CZ" b="1" dirty="0">
                <a:solidFill>
                  <a:prstClr val="black"/>
                </a:solidFill>
              </a:rPr>
              <a:t>vybudoval železniční tratě, kdo je elektrifikoval? </a:t>
            </a:r>
          </a:p>
          <a:p>
            <a:endParaRPr lang="cs-CZ" sz="1000" b="1" dirty="0" smtClean="0">
              <a:solidFill>
                <a:prstClr val="black"/>
              </a:solidFill>
            </a:endParaRPr>
          </a:p>
          <a:p>
            <a:r>
              <a:rPr lang="cs-CZ" b="1" dirty="0" smtClean="0">
                <a:solidFill>
                  <a:prstClr val="black"/>
                </a:solidFill>
              </a:rPr>
              <a:t>Kdo </a:t>
            </a:r>
            <a:r>
              <a:rPr lang="cs-CZ" b="1" dirty="0">
                <a:solidFill>
                  <a:prstClr val="black"/>
                </a:solidFill>
              </a:rPr>
              <a:t>zajistil levné spojení do každé vesnice od rána do půlnoci? </a:t>
            </a:r>
          </a:p>
          <a:p>
            <a:endParaRPr lang="cs-CZ" sz="1000" b="1" dirty="0" smtClean="0">
              <a:solidFill>
                <a:prstClr val="black"/>
              </a:solidFill>
            </a:endParaRPr>
          </a:p>
          <a:p>
            <a:r>
              <a:rPr lang="cs-CZ" b="1" dirty="0" smtClean="0">
                <a:solidFill>
                  <a:prstClr val="black"/>
                </a:solidFill>
              </a:rPr>
              <a:t>Kdo </a:t>
            </a:r>
            <a:r>
              <a:rPr lang="cs-CZ" b="1" dirty="0">
                <a:solidFill>
                  <a:prstClr val="black"/>
                </a:solidFill>
              </a:rPr>
              <a:t>poskytoval slevy na dopravu pro studenty a pracující? </a:t>
            </a:r>
          </a:p>
          <a:p>
            <a:endParaRPr lang="cs-CZ" sz="1000" b="1" dirty="0" smtClean="0">
              <a:solidFill>
                <a:prstClr val="black"/>
              </a:solidFill>
            </a:endParaRPr>
          </a:p>
          <a:p>
            <a:r>
              <a:rPr lang="cs-CZ" b="1" dirty="0" smtClean="0">
                <a:solidFill>
                  <a:prstClr val="black"/>
                </a:solidFill>
              </a:rPr>
              <a:t>Kdo </a:t>
            </a:r>
            <a:r>
              <a:rPr lang="cs-CZ" b="1" dirty="0">
                <a:solidFill>
                  <a:prstClr val="black"/>
                </a:solidFill>
              </a:rPr>
              <a:t>elektrifikoval zemi? </a:t>
            </a:r>
          </a:p>
          <a:p>
            <a:endParaRPr lang="cs-CZ" sz="1000" b="1" dirty="0" smtClean="0">
              <a:solidFill>
                <a:prstClr val="black"/>
              </a:solidFill>
            </a:endParaRPr>
          </a:p>
          <a:p>
            <a:r>
              <a:rPr lang="cs-CZ" b="1" dirty="0" smtClean="0">
                <a:solidFill>
                  <a:prstClr val="black"/>
                </a:solidFill>
              </a:rPr>
              <a:t>Kdo </a:t>
            </a:r>
            <a:r>
              <a:rPr lang="cs-CZ" b="1" dirty="0">
                <a:solidFill>
                  <a:prstClr val="black"/>
                </a:solidFill>
              </a:rPr>
              <a:t>nastavěl vodní a tepelné elektrárny? </a:t>
            </a:r>
          </a:p>
          <a:p>
            <a:endParaRPr lang="cs-CZ" sz="1000" b="1" dirty="0" smtClean="0">
              <a:solidFill>
                <a:prstClr val="black"/>
              </a:solidFill>
            </a:endParaRPr>
          </a:p>
          <a:p>
            <a:r>
              <a:rPr lang="cs-CZ" b="1" dirty="0" smtClean="0">
                <a:solidFill>
                  <a:prstClr val="black"/>
                </a:solidFill>
              </a:rPr>
              <a:t>Kdo </a:t>
            </a:r>
            <a:r>
              <a:rPr lang="cs-CZ" b="1" dirty="0">
                <a:solidFill>
                  <a:prstClr val="black"/>
                </a:solidFill>
              </a:rPr>
              <a:t>plynofikoval zemi?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52589" y="350139"/>
            <a:ext cx="849694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Padesátníci,  začněte konečně říkat svým dětem a vnukům pravdu 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89D23-CFAC-4193-8887-70F6AA292605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27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474345"/>
            <a:ext cx="8352928" cy="563231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Kdo postavil fabriky v každém městě? </a:t>
            </a:r>
          </a:p>
          <a:p>
            <a:endParaRPr lang="cs-CZ" b="1" dirty="0" smtClean="0">
              <a:solidFill>
                <a:prstClr val="black"/>
              </a:solidFill>
            </a:endParaRPr>
          </a:p>
          <a:p>
            <a:r>
              <a:rPr lang="cs-CZ" b="1" dirty="0" smtClean="0">
                <a:solidFill>
                  <a:prstClr val="black"/>
                </a:solidFill>
              </a:rPr>
              <a:t>Kdo </a:t>
            </a:r>
            <a:r>
              <a:rPr lang="cs-CZ" b="1" dirty="0">
                <a:solidFill>
                  <a:prstClr val="black"/>
                </a:solidFill>
              </a:rPr>
              <a:t>vybudoval zemědělská družstva ve většině vesnic a měst? </a:t>
            </a:r>
          </a:p>
          <a:p>
            <a:endParaRPr lang="cs-CZ" b="1" dirty="0" smtClean="0">
              <a:solidFill>
                <a:prstClr val="black"/>
              </a:solidFill>
            </a:endParaRPr>
          </a:p>
          <a:p>
            <a:pPr algn="just"/>
            <a:r>
              <a:rPr lang="cs-CZ" b="1" dirty="0" smtClean="0">
                <a:solidFill>
                  <a:prstClr val="black"/>
                </a:solidFill>
              </a:rPr>
              <a:t>Kdo </a:t>
            </a:r>
            <a:r>
              <a:rPr lang="cs-CZ" b="1" dirty="0">
                <a:solidFill>
                  <a:prstClr val="black"/>
                </a:solidFill>
              </a:rPr>
              <a:t>nastavěl směšné králíkárny pro lidi</a:t>
            </a:r>
            <a:r>
              <a:rPr lang="cs-CZ" b="1" dirty="0" smtClean="0">
                <a:solidFill>
                  <a:prstClr val="black"/>
                </a:solidFill>
              </a:rPr>
              <a:t>, co </a:t>
            </a:r>
            <a:r>
              <a:rPr lang="cs-CZ" b="1" dirty="0">
                <a:solidFill>
                  <a:prstClr val="black"/>
                </a:solidFill>
              </a:rPr>
              <a:t>dnes mají hodnotu milionů? </a:t>
            </a:r>
            <a:endParaRPr lang="cs-CZ" b="1" dirty="0" smtClean="0">
              <a:solidFill>
                <a:prstClr val="black"/>
              </a:solidFill>
            </a:endParaRPr>
          </a:p>
          <a:p>
            <a:endParaRPr lang="cs-CZ" b="1" dirty="0" smtClean="0">
              <a:solidFill>
                <a:prstClr val="black"/>
              </a:solidFill>
            </a:endParaRPr>
          </a:p>
          <a:p>
            <a:r>
              <a:rPr lang="cs-CZ" b="1" dirty="0" smtClean="0">
                <a:solidFill>
                  <a:prstClr val="black"/>
                </a:solidFill>
              </a:rPr>
              <a:t>Kdo </a:t>
            </a:r>
            <a:r>
              <a:rPr lang="cs-CZ" b="1" dirty="0">
                <a:solidFill>
                  <a:prstClr val="black"/>
                </a:solidFill>
              </a:rPr>
              <a:t>umožnil bydlet mladým rodinám v levných nájemních bytech? </a:t>
            </a:r>
          </a:p>
          <a:p>
            <a:endParaRPr lang="cs-CZ" b="1" dirty="0" smtClean="0">
              <a:solidFill>
                <a:prstClr val="black"/>
              </a:solidFill>
            </a:endParaRPr>
          </a:p>
          <a:p>
            <a:r>
              <a:rPr lang="cs-CZ" b="1" dirty="0" smtClean="0">
                <a:solidFill>
                  <a:prstClr val="black"/>
                </a:solidFill>
              </a:rPr>
              <a:t>Kdo </a:t>
            </a:r>
            <a:r>
              <a:rPr lang="cs-CZ" b="1" dirty="0">
                <a:solidFill>
                  <a:prstClr val="black"/>
                </a:solidFill>
              </a:rPr>
              <a:t>zajistil, že věci pro malé děti byly za směšné nízké ceny? </a:t>
            </a:r>
          </a:p>
          <a:p>
            <a:endParaRPr lang="cs-CZ" b="1" dirty="0" smtClean="0">
              <a:solidFill>
                <a:prstClr val="black"/>
              </a:solidFill>
            </a:endParaRPr>
          </a:p>
          <a:p>
            <a:r>
              <a:rPr lang="cs-CZ" b="1" dirty="0" smtClean="0">
                <a:solidFill>
                  <a:prstClr val="black"/>
                </a:solidFill>
              </a:rPr>
              <a:t>Kdo </a:t>
            </a:r>
            <a:r>
              <a:rPr lang="cs-CZ" b="1" dirty="0">
                <a:solidFill>
                  <a:prstClr val="black"/>
                </a:solidFill>
              </a:rPr>
              <a:t>zajistil, že nebyli bezdomovci? </a:t>
            </a:r>
          </a:p>
          <a:p>
            <a:endParaRPr lang="cs-CZ" b="1" dirty="0" smtClean="0">
              <a:solidFill>
                <a:prstClr val="black"/>
              </a:solidFill>
            </a:endParaRPr>
          </a:p>
          <a:p>
            <a:r>
              <a:rPr lang="cs-CZ" b="1" dirty="0" smtClean="0">
                <a:solidFill>
                  <a:prstClr val="black"/>
                </a:solidFill>
              </a:rPr>
              <a:t>Kdo </a:t>
            </a:r>
            <a:r>
              <a:rPr lang="cs-CZ" b="1" dirty="0">
                <a:solidFill>
                  <a:prstClr val="black"/>
                </a:solidFill>
              </a:rPr>
              <a:t>zajistil, že lidé vydělávali tolik, aby každý mohl vyžít? </a:t>
            </a:r>
          </a:p>
          <a:p>
            <a:endParaRPr lang="cs-CZ" b="1" dirty="0" smtClean="0">
              <a:solidFill>
                <a:prstClr val="black"/>
              </a:solidFill>
            </a:endParaRPr>
          </a:p>
          <a:p>
            <a:r>
              <a:rPr lang="cs-CZ" b="1" dirty="0" smtClean="0">
                <a:solidFill>
                  <a:prstClr val="black"/>
                </a:solidFill>
              </a:rPr>
              <a:t>Kdo </a:t>
            </a:r>
            <a:r>
              <a:rPr lang="cs-CZ" b="1" dirty="0">
                <a:solidFill>
                  <a:prstClr val="black"/>
                </a:solidFill>
              </a:rPr>
              <a:t>dával nevratné půjčky rodinám na koupi zařízení a stavbu rodinných domů? </a:t>
            </a:r>
          </a:p>
          <a:p>
            <a:endParaRPr lang="cs-CZ" b="1" dirty="0" smtClean="0">
              <a:solidFill>
                <a:prstClr val="black"/>
              </a:solidFill>
            </a:endParaRPr>
          </a:p>
          <a:p>
            <a:r>
              <a:rPr lang="cs-CZ" b="1" dirty="0" smtClean="0">
                <a:solidFill>
                  <a:prstClr val="black"/>
                </a:solidFill>
              </a:rPr>
              <a:t>Kdo </a:t>
            </a:r>
            <a:r>
              <a:rPr lang="cs-CZ" b="1" dirty="0">
                <a:solidFill>
                  <a:prstClr val="black"/>
                </a:solidFill>
              </a:rPr>
              <a:t>vybudoval v obcích vodovody, regulaci potoků?</a:t>
            </a:r>
          </a:p>
          <a:p>
            <a:endParaRPr lang="cs-CZ" b="1" dirty="0" smtClean="0">
              <a:solidFill>
                <a:prstClr val="black"/>
              </a:solidFill>
            </a:endParaRPr>
          </a:p>
          <a:p>
            <a:r>
              <a:rPr lang="cs-CZ" b="1" dirty="0" smtClean="0">
                <a:solidFill>
                  <a:prstClr val="black"/>
                </a:solidFill>
              </a:rPr>
              <a:t>Kdo </a:t>
            </a:r>
            <a:r>
              <a:rPr lang="cs-CZ" b="1" dirty="0">
                <a:solidFill>
                  <a:prstClr val="black"/>
                </a:solidFill>
              </a:rPr>
              <a:t>vybudoval i ve větších obcích kina, knihovny, kulturní domy, požární zbrojnice, obchody? 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89D23-CFAC-4193-8887-70F6AA292605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69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1520" y="751344"/>
            <a:ext cx="8496944" cy="53553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Kdo dokázal mobilizovat lidi, aby zlepšovali stav své obce bez nároku na odměnu? </a:t>
            </a:r>
          </a:p>
          <a:p>
            <a:endParaRPr lang="cs-CZ" b="1" dirty="0" smtClean="0">
              <a:solidFill>
                <a:prstClr val="black"/>
              </a:solidFill>
            </a:endParaRPr>
          </a:p>
          <a:p>
            <a:r>
              <a:rPr lang="cs-CZ" b="1" dirty="0" smtClean="0">
                <a:solidFill>
                  <a:prstClr val="black"/>
                </a:solidFill>
              </a:rPr>
              <a:t>Kdo </a:t>
            </a:r>
            <a:r>
              <a:rPr lang="cs-CZ" b="1" dirty="0">
                <a:solidFill>
                  <a:prstClr val="black"/>
                </a:solidFill>
              </a:rPr>
              <a:t>dokázal dát práci všem svým občanům? </a:t>
            </a:r>
          </a:p>
          <a:p>
            <a:endParaRPr lang="cs-CZ" b="1" dirty="0" smtClean="0">
              <a:solidFill>
                <a:prstClr val="black"/>
              </a:solidFill>
            </a:endParaRPr>
          </a:p>
          <a:p>
            <a:r>
              <a:rPr lang="cs-CZ" b="1" dirty="0" smtClean="0">
                <a:solidFill>
                  <a:prstClr val="black"/>
                </a:solidFill>
              </a:rPr>
              <a:t>Kdo </a:t>
            </a:r>
            <a:r>
              <a:rPr lang="cs-CZ" b="1" dirty="0">
                <a:solidFill>
                  <a:prstClr val="black"/>
                </a:solidFill>
              </a:rPr>
              <a:t>poskytl mladým rodinám nenávratné, novomanželské půjčky? </a:t>
            </a:r>
          </a:p>
          <a:p>
            <a:endParaRPr lang="cs-CZ" b="1" dirty="0" smtClean="0">
              <a:solidFill>
                <a:prstClr val="black"/>
              </a:solidFill>
            </a:endParaRPr>
          </a:p>
          <a:p>
            <a:r>
              <a:rPr lang="cs-CZ" b="1" dirty="0" smtClean="0">
                <a:solidFill>
                  <a:prstClr val="black"/>
                </a:solidFill>
              </a:rPr>
              <a:t>Kdo </a:t>
            </a:r>
            <a:r>
              <a:rPr lang="cs-CZ" b="1" dirty="0">
                <a:solidFill>
                  <a:prstClr val="black"/>
                </a:solidFill>
              </a:rPr>
              <a:t>zajistil bezplatnou zdravotní péči pro všechny? </a:t>
            </a:r>
          </a:p>
          <a:p>
            <a:endParaRPr lang="cs-CZ" b="1" dirty="0" smtClean="0">
              <a:solidFill>
                <a:prstClr val="black"/>
              </a:solidFill>
            </a:endParaRPr>
          </a:p>
          <a:p>
            <a:r>
              <a:rPr lang="cs-CZ" b="1" dirty="0" smtClean="0">
                <a:solidFill>
                  <a:prstClr val="black"/>
                </a:solidFill>
              </a:rPr>
              <a:t>Kdo </a:t>
            </a:r>
            <a:r>
              <a:rPr lang="cs-CZ" b="1" dirty="0">
                <a:solidFill>
                  <a:prstClr val="black"/>
                </a:solidFill>
              </a:rPr>
              <a:t>poskytoval pracujícím rekreace na zotavenou zdarma? </a:t>
            </a:r>
          </a:p>
          <a:p>
            <a:endParaRPr lang="cs-CZ" b="1" dirty="0" smtClean="0">
              <a:solidFill>
                <a:prstClr val="black"/>
              </a:solidFill>
            </a:endParaRPr>
          </a:p>
          <a:p>
            <a:r>
              <a:rPr lang="cs-CZ" b="1" dirty="0" smtClean="0">
                <a:solidFill>
                  <a:prstClr val="black"/>
                </a:solidFill>
              </a:rPr>
              <a:t>Kdo </a:t>
            </a:r>
            <a:r>
              <a:rPr lang="cs-CZ" b="1" dirty="0">
                <a:solidFill>
                  <a:prstClr val="black"/>
                </a:solidFill>
              </a:rPr>
              <a:t>postavil nemocnice a zdravotnická střediska? </a:t>
            </a:r>
          </a:p>
          <a:p>
            <a:endParaRPr lang="cs-CZ" b="1" dirty="0" smtClean="0">
              <a:solidFill>
                <a:prstClr val="black"/>
              </a:solidFill>
            </a:endParaRPr>
          </a:p>
          <a:p>
            <a:r>
              <a:rPr lang="cs-CZ" b="1" dirty="0" smtClean="0">
                <a:solidFill>
                  <a:prstClr val="black"/>
                </a:solidFill>
              </a:rPr>
              <a:t>Kdo </a:t>
            </a:r>
            <a:r>
              <a:rPr lang="cs-CZ" b="1" dirty="0">
                <a:solidFill>
                  <a:prstClr val="black"/>
                </a:solidFill>
              </a:rPr>
              <a:t>vybudoval telekomunikační systémy, rozhlasové a televizní vysílání? </a:t>
            </a:r>
          </a:p>
          <a:p>
            <a:endParaRPr lang="cs-CZ" b="1" dirty="0" smtClean="0">
              <a:solidFill>
                <a:prstClr val="black"/>
              </a:solidFill>
            </a:endParaRPr>
          </a:p>
          <a:p>
            <a:r>
              <a:rPr lang="cs-CZ" b="1" dirty="0" smtClean="0">
                <a:solidFill>
                  <a:prstClr val="black"/>
                </a:solidFill>
              </a:rPr>
              <a:t>Kdo </a:t>
            </a:r>
            <a:r>
              <a:rPr lang="cs-CZ" b="1" dirty="0">
                <a:solidFill>
                  <a:prstClr val="black"/>
                </a:solidFill>
              </a:rPr>
              <a:t>zajistil, že lidé se nebáli chodit v noci po městech a vesnicích a cítili se bezpečně? </a:t>
            </a:r>
          </a:p>
          <a:p>
            <a:endParaRPr lang="cs-CZ" b="1" dirty="0" smtClean="0">
              <a:solidFill>
                <a:prstClr val="black"/>
              </a:solidFill>
            </a:endParaRPr>
          </a:p>
          <a:p>
            <a:r>
              <a:rPr lang="cs-CZ" b="1" dirty="0" smtClean="0">
                <a:solidFill>
                  <a:prstClr val="black"/>
                </a:solidFill>
              </a:rPr>
              <a:t>Kdo </a:t>
            </a:r>
            <a:r>
              <a:rPr lang="cs-CZ" b="1" dirty="0">
                <a:solidFill>
                  <a:prstClr val="black"/>
                </a:solidFill>
              </a:rPr>
              <a:t>zajistil, že všichni cikáni museli chodit do zaměstnání? </a:t>
            </a:r>
          </a:p>
          <a:p>
            <a:endParaRPr lang="cs-CZ" b="1" dirty="0" smtClean="0">
              <a:solidFill>
                <a:prstClr val="black"/>
              </a:solidFill>
            </a:endParaRPr>
          </a:p>
          <a:p>
            <a:r>
              <a:rPr lang="cs-CZ" b="1" dirty="0" smtClean="0">
                <a:solidFill>
                  <a:prstClr val="black"/>
                </a:solidFill>
              </a:rPr>
              <a:t>Kdo </a:t>
            </a:r>
            <a:r>
              <a:rPr lang="cs-CZ" b="1" dirty="0">
                <a:solidFill>
                  <a:prstClr val="black"/>
                </a:solidFill>
              </a:rPr>
              <a:t>zajistil, že když do práce nechodili, nedostali výplatu ani rodinné příplatky?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89D23-CFAC-4193-8887-70F6AA292605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54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261803"/>
            <a:ext cx="8424936" cy="44319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2000" dirty="0">
                <a:solidFill>
                  <a:prstClr val="black"/>
                </a:solidFill>
              </a:rPr>
              <a:t>Je mnoho otázek, které by bylo třeba doplnit, ale není to až tak důležité. Je však třeba připomenout, za jakých podmínek se vše dělo. </a:t>
            </a:r>
            <a:r>
              <a:rPr lang="cs-CZ" sz="2000" u="sng" dirty="0">
                <a:solidFill>
                  <a:prstClr val="black"/>
                </a:solidFill>
              </a:rPr>
              <a:t>Socialismus začínal v zemi zdevastované válkou, kde byla zničena nebo poškozená většina infrastruktury</a:t>
            </a:r>
            <a:r>
              <a:rPr lang="cs-CZ" sz="2000" dirty="0">
                <a:solidFill>
                  <a:prstClr val="black"/>
                </a:solidFill>
              </a:rPr>
              <a:t>. </a:t>
            </a:r>
          </a:p>
          <a:p>
            <a:pPr algn="just"/>
            <a:endParaRPr lang="cs-CZ" sz="1100" dirty="0" smtClean="0">
              <a:solidFill>
                <a:prstClr val="black"/>
              </a:solidFill>
            </a:endParaRPr>
          </a:p>
          <a:p>
            <a:pPr algn="just"/>
            <a:r>
              <a:rPr lang="cs-CZ" sz="2000" b="1" dirty="0" smtClean="0">
                <a:solidFill>
                  <a:srgbClr val="FF0000"/>
                </a:solidFill>
              </a:rPr>
              <a:t>Neexistovala </a:t>
            </a:r>
            <a:r>
              <a:rPr lang="cs-CZ" sz="2000" b="1" dirty="0">
                <a:solidFill>
                  <a:srgbClr val="FF0000"/>
                </a:solidFill>
              </a:rPr>
              <a:t>pomoc ze zahraničí, ba naopak. Západní státy dělaly všechno možné, aby brzdily hospodářský růst naší země</a:t>
            </a:r>
            <a:r>
              <a:rPr lang="cs-CZ" sz="2000" dirty="0">
                <a:solidFill>
                  <a:srgbClr val="FF0000"/>
                </a:solidFill>
              </a:rPr>
              <a:t>. </a:t>
            </a:r>
            <a:r>
              <a:rPr lang="cs-CZ" sz="2000" dirty="0">
                <a:solidFill>
                  <a:prstClr val="black"/>
                </a:solidFill>
              </a:rPr>
              <a:t>USA vstoupily do války v Evropě, Asii a Africe, čímž je to "povýšilo" na světovou jen proto, aby na ní vydělaly. </a:t>
            </a:r>
            <a:r>
              <a:rPr lang="cs-CZ" sz="2000" i="1" u="sng" dirty="0">
                <a:solidFill>
                  <a:prstClr val="black"/>
                </a:solidFill>
              </a:rPr>
              <a:t>Země se musela trápit i s vnitřním nepřítelem, který se snažil zevnitř škodit - podívejme se na to, kolik lidí se dnes hlásí k tomu, že aktivně bojovali proti bývalému režimu</a:t>
            </a:r>
            <a:r>
              <a:rPr lang="cs-CZ" sz="2000" i="1" dirty="0">
                <a:solidFill>
                  <a:prstClr val="black"/>
                </a:solidFill>
              </a:rPr>
              <a:t>. </a:t>
            </a:r>
          </a:p>
          <a:p>
            <a:pPr algn="just"/>
            <a:endParaRPr lang="cs-CZ" sz="1000" dirty="0" smtClean="0">
              <a:solidFill>
                <a:prstClr val="black"/>
              </a:solidFill>
            </a:endParaRPr>
          </a:p>
          <a:p>
            <a:pPr algn="just"/>
            <a:r>
              <a:rPr lang="cs-CZ" sz="2000" b="1" dirty="0" smtClean="0">
                <a:solidFill>
                  <a:prstClr val="black"/>
                </a:solidFill>
              </a:rPr>
              <a:t>Vše </a:t>
            </a:r>
            <a:r>
              <a:rPr lang="cs-CZ" sz="2000" b="1" dirty="0">
                <a:solidFill>
                  <a:prstClr val="black"/>
                </a:solidFill>
              </a:rPr>
              <a:t>se budovalo bez velkých zahraničních investic, bez pomoci z </a:t>
            </a:r>
            <a:r>
              <a:rPr lang="cs-CZ" sz="2000" b="1" dirty="0" err="1">
                <a:solidFill>
                  <a:prstClr val="black"/>
                </a:solidFill>
              </a:rPr>
              <a:t>eurofondů</a:t>
            </a:r>
            <a:r>
              <a:rPr lang="cs-CZ" sz="2000" b="1" dirty="0">
                <a:solidFill>
                  <a:prstClr val="black"/>
                </a:solidFill>
              </a:rPr>
              <a:t>, z nichž 40% rozkradou politici, a my je musíme pak vracet. </a:t>
            </a:r>
            <a:r>
              <a:rPr lang="cs-CZ" sz="2000" b="1" dirty="0">
                <a:solidFill>
                  <a:srgbClr val="FF0000"/>
                </a:solidFill>
              </a:rPr>
              <a:t>Navzdory všemu krajina prosperovala, hospodářství rostlo a nehrozil její krach, jako nás dnes straší novodobí politici</a:t>
            </a:r>
            <a:r>
              <a:rPr lang="cs-CZ" sz="20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5536" y="4941168"/>
            <a:ext cx="8280920" cy="163121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2000" u="sng" dirty="0">
                <a:solidFill>
                  <a:prstClr val="black"/>
                </a:solidFill>
              </a:rPr>
              <a:t>Co dokázal kapitalismus se slušně vybudovanou krajinou, může vidět každý. Jen srovnání nemůže udělat každý. Studenti, kteří v roce 1989 měli 18 - 22 let, mají dnes 40 - 45 let</a:t>
            </a:r>
            <a:r>
              <a:rPr lang="cs-CZ" sz="2000" dirty="0">
                <a:solidFill>
                  <a:prstClr val="black"/>
                </a:solidFill>
              </a:rPr>
              <a:t>. </a:t>
            </a:r>
            <a:r>
              <a:rPr lang="cs-CZ" sz="2000" b="1" dirty="0">
                <a:solidFill>
                  <a:srgbClr val="FF0000"/>
                </a:solidFill>
              </a:rPr>
              <a:t>Takže generace do 45 let neumí porovnávat a snadno se jim </a:t>
            </a:r>
            <a:r>
              <a:rPr lang="cs-CZ" sz="2000" b="1" dirty="0" smtClean="0">
                <a:solidFill>
                  <a:srgbClr val="FF0000"/>
                </a:solidFill>
              </a:rPr>
              <a:t>vědomě každodenně  vtloukají </a:t>
            </a:r>
            <a:r>
              <a:rPr lang="cs-CZ" sz="2000" b="1" dirty="0">
                <a:solidFill>
                  <a:srgbClr val="FF0000"/>
                </a:solidFill>
              </a:rPr>
              <a:t>i nepravdy do </a:t>
            </a:r>
            <a:r>
              <a:rPr lang="cs-CZ" sz="2000" b="1" dirty="0" smtClean="0">
                <a:solidFill>
                  <a:srgbClr val="FF0000"/>
                </a:solidFill>
              </a:rPr>
              <a:t>hlavy, podle nové a lepší politické filozofie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pravdy a lásky.  Sprosté a  tendenční oblbování mladých !!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89D23-CFAC-4193-8887-70F6AA292605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90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91061" y="260648"/>
            <a:ext cx="8280920" cy="193899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solidFill>
                  <a:prstClr val="black"/>
                </a:solidFill>
              </a:rPr>
              <a:t>Cikáni, kteří se narodili po roce 1989, mají dnes více než dvacet </a:t>
            </a:r>
            <a:r>
              <a:rPr lang="cs-CZ" sz="2000" dirty="0" smtClean="0">
                <a:solidFill>
                  <a:prstClr val="black"/>
                </a:solidFill>
              </a:rPr>
              <a:t>osm let</a:t>
            </a:r>
            <a:r>
              <a:rPr lang="cs-CZ" sz="2000" dirty="0">
                <a:solidFill>
                  <a:prstClr val="black"/>
                </a:solidFill>
              </a:rPr>
              <a:t>, nikdy nepracovali a ani nikoho pracovat neviděli. Jediné co vědí, je jít jednou za měsíc na úřad po peníze, které jim kapitalismus vyplácí zdarma z peněz lidí, kteří poctivě pracují. Poctivě pracující lidé jsou vykořisťováni zaměstnavatelem a kapitalistickým státem okrádáni. Socialistický stát Vám bral z hrubé mzdy 20%.</a:t>
            </a:r>
          </a:p>
        </p:txBody>
      </p:sp>
      <p:sp>
        <p:nvSpPr>
          <p:cNvPr id="4" name="Obdélník 3"/>
          <p:cNvSpPr/>
          <p:nvPr/>
        </p:nvSpPr>
        <p:spPr>
          <a:xfrm>
            <a:off x="306582" y="2420888"/>
            <a:ext cx="8280920" cy="1631216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solidFill>
                  <a:prstClr val="black"/>
                </a:solidFill>
              </a:rPr>
              <a:t>Strašíme lidi politickými vězni, kteří byli za komunismu. </a:t>
            </a:r>
            <a:r>
              <a:rPr lang="cs-CZ" sz="2000" u="sng" dirty="0">
                <a:solidFill>
                  <a:prstClr val="black"/>
                </a:solidFill>
              </a:rPr>
              <a:t>Ale co jsou "</a:t>
            </a:r>
            <a:r>
              <a:rPr lang="cs-CZ" sz="2000" u="sng" dirty="0" err="1" smtClean="0">
                <a:solidFill>
                  <a:prstClr val="black"/>
                </a:solidFill>
              </a:rPr>
              <a:t>tykadláři</a:t>
            </a:r>
            <a:r>
              <a:rPr lang="cs-CZ" sz="2000" u="sng" dirty="0" smtClean="0">
                <a:solidFill>
                  <a:prstClr val="black"/>
                </a:solidFill>
              </a:rPr>
              <a:t>„ např. v Olomouci, </a:t>
            </a:r>
            <a:r>
              <a:rPr lang="cs-CZ" sz="2000" u="sng" dirty="0">
                <a:solidFill>
                  <a:prstClr val="black"/>
                </a:solidFill>
              </a:rPr>
              <a:t>kteří si dovolili zhanobit naše politické představitele</a:t>
            </a:r>
            <a:r>
              <a:rPr lang="cs-CZ" sz="2000" dirty="0">
                <a:solidFill>
                  <a:prstClr val="black"/>
                </a:solidFill>
              </a:rPr>
              <a:t>? Jsou za to soudně trestáni ne jen podmínkami, které soudci bohatcům udělují za vraždy, za zabití, za korupci, za miliardové rozkrádání státního majetku. Tito "</a:t>
            </a:r>
            <a:r>
              <a:rPr lang="cs-CZ" sz="2000" dirty="0" err="1">
                <a:solidFill>
                  <a:prstClr val="black"/>
                </a:solidFill>
              </a:rPr>
              <a:t>malůvkáři</a:t>
            </a:r>
            <a:r>
              <a:rPr lang="cs-CZ" sz="2000" dirty="0">
                <a:solidFill>
                  <a:prstClr val="black"/>
                </a:solidFill>
              </a:rPr>
              <a:t>" jsou potrestáni vězením. </a:t>
            </a:r>
            <a:r>
              <a:rPr lang="cs-CZ" sz="2000" b="1" u="sng" dirty="0">
                <a:solidFill>
                  <a:srgbClr val="FF0000"/>
                </a:solidFill>
              </a:rPr>
              <a:t>To jsou </a:t>
            </a:r>
            <a:r>
              <a:rPr lang="cs-CZ" sz="2000" b="1" u="sng" dirty="0" smtClean="0">
                <a:solidFill>
                  <a:srgbClr val="FF0000"/>
                </a:solidFill>
              </a:rPr>
              <a:t>přece </a:t>
            </a:r>
            <a:r>
              <a:rPr lang="cs-CZ" sz="2000" b="1" u="sng" dirty="0">
                <a:solidFill>
                  <a:srgbClr val="FF0000"/>
                </a:solidFill>
              </a:rPr>
              <a:t>političtí vězni jak vyšití</a:t>
            </a:r>
            <a:r>
              <a:rPr lang="cs-CZ" sz="2000" b="1" dirty="0" smtClean="0">
                <a:solidFill>
                  <a:srgbClr val="FF0000"/>
                </a:solidFill>
              </a:rPr>
              <a:t>!!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93618" y="4293096"/>
            <a:ext cx="8280920" cy="2308324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24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Já jsem komunisty </a:t>
            </a:r>
            <a:r>
              <a:rPr lang="cs-CZ" sz="24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nemusel, </a:t>
            </a:r>
            <a:r>
              <a:rPr lang="cs-CZ" sz="24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ale ten marast </a:t>
            </a:r>
            <a:r>
              <a:rPr lang="cs-CZ" sz="24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kriminality a </a:t>
            </a:r>
            <a:r>
              <a:rPr lang="cs-CZ" sz="24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korupce </a:t>
            </a:r>
            <a:r>
              <a:rPr lang="cs-CZ" sz="24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 velké „něžné“ </a:t>
            </a:r>
            <a:r>
              <a:rPr lang="cs-CZ" sz="2400" b="1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havloidní</a:t>
            </a:r>
            <a:r>
              <a:rPr lang="cs-CZ" sz="24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revoluci byl </a:t>
            </a:r>
            <a:r>
              <a:rPr lang="cs-CZ" sz="24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prolezlý i do politických špiček, </a:t>
            </a:r>
            <a:r>
              <a:rPr lang="cs-CZ" sz="24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kdy zrádci vlasti rozprodali </a:t>
            </a:r>
            <a:r>
              <a:rPr lang="cs-CZ" sz="24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rozkradli republiku </a:t>
            </a:r>
            <a:r>
              <a:rPr lang="cs-CZ" sz="24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učinili ji závislou </a:t>
            </a:r>
            <a:r>
              <a:rPr lang="cs-CZ" sz="24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 diktátu Bruselu. </a:t>
            </a:r>
            <a:r>
              <a:rPr lang="cs-CZ" sz="24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Dnes tu není skoro nic českého. </a:t>
            </a:r>
            <a:r>
              <a:rPr lang="cs-CZ" sz="2400" b="1" u="sng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Proti </a:t>
            </a:r>
            <a:r>
              <a:rPr lang="cs-CZ" sz="2400" b="1" u="sng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takovým byli komunisté jen malí hoši na písečku</a:t>
            </a:r>
            <a:r>
              <a:rPr lang="cs-CZ" sz="24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....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89D23-CFAC-4193-8887-70F6AA292605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0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Obdélník 1"/>
          <p:cNvSpPr/>
          <p:nvPr/>
        </p:nvSpPr>
        <p:spPr>
          <a:xfrm>
            <a:off x="359532" y="2160162"/>
            <a:ext cx="8424936" cy="341632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dirty="0"/>
              <a:t>4 atomové, 23 tepelných a 26 vodních elektráren, téměř 400 km dálnic, elektrifikovat železniční tratě, postavit hutní, strojírenské, chemické, potravinářské a jiné podniky a továrny, zmodernizovat zemědělská družstva </a:t>
            </a:r>
            <a:r>
              <a:rPr lang="cs-CZ" u="sng" dirty="0"/>
              <a:t>a dosáhnou téměř 100% soběstačnosti v základních komoditách</a:t>
            </a:r>
            <a:r>
              <a:rPr lang="cs-CZ" dirty="0"/>
              <a:t>, provozovat flotilu námořních lodí, položit stovky a tisíce kilometrů energovodů, plynovodů a ropovodů, zavést zcela nové výroby niklu, hliníku a umělých hmot, postavit a provozovat jesle, školky, školy, odborná učiliště, polikliniky, nemocnice, kulturní a společenské domy, sportovní stadiony, rekreační střediska. </a:t>
            </a:r>
            <a:endParaRPr lang="cs-CZ" dirty="0" smtClean="0"/>
          </a:p>
          <a:p>
            <a:pPr algn="just"/>
            <a:endParaRPr lang="cs-CZ" sz="1050" dirty="0"/>
          </a:p>
          <a:p>
            <a:pPr algn="just"/>
            <a:r>
              <a:rPr lang="cs-CZ" dirty="0" smtClean="0"/>
              <a:t>Od </a:t>
            </a:r>
            <a:r>
              <a:rPr lang="cs-CZ" dirty="0"/>
              <a:t>základu bylo území republiky pokryto TV signálem, ne sice ideálně, ale přesto se udržovaly kulturní a historické památky, podporovaly se divadelní a umělecké soubory a soubory lidové tvořivosti. Vybudovala se podstatná část pražského metra s 38 stanicemi, obrovské prostředky se vynakládaly na industrializaci </a:t>
            </a:r>
            <a:r>
              <a:rPr lang="cs-CZ" dirty="0" smtClean="0"/>
              <a:t> </a:t>
            </a:r>
            <a:r>
              <a:rPr lang="cs-CZ" dirty="0"/>
              <a:t>Slovenska.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02718" y="188640"/>
            <a:ext cx="8481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smtClean="0">
                <a:solidFill>
                  <a:srgbClr val="FF0000"/>
                </a:solidFill>
              </a:rPr>
              <a:t>Za vlády jedné strany, bez podílu cizího kapitálu, jen z domácích zdrojů a s omezenou zahraniční pomocí, se našim lidem podařilo při udržení slušné životní úrovně a životních jistot  naprosté většiny občanů vybudovat:</a:t>
            </a:r>
          </a:p>
          <a:p>
            <a:pPr algn="just"/>
            <a:endParaRPr lang="cs-CZ" sz="1200" dirty="0"/>
          </a:p>
          <a:p>
            <a:pPr algn="just"/>
            <a:r>
              <a:rPr lang="cs-CZ" b="1" i="1" dirty="0" smtClean="0"/>
              <a:t>Postavily </a:t>
            </a:r>
            <a:r>
              <a:rPr lang="cs-CZ" b="1" i="1" dirty="0"/>
              <a:t>se stovky obytných sídlišť s 200.000 panelových domů a 1.200.000 byty, což představuje 55% všech bytů a 30% veškerého bytového fondu. Dekrety na tyto byty se </a:t>
            </a:r>
            <a:r>
              <a:rPr lang="cs-CZ" b="1" i="1" dirty="0" smtClean="0"/>
              <a:t>předávaly rodinám bezplatně.</a:t>
            </a:r>
            <a:endParaRPr lang="cs-CZ" b="1" i="1" dirty="0"/>
          </a:p>
        </p:txBody>
      </p:sp>
      <p:sp>
        <p:nvSpPr>
          <p:cNvPr id="5" name="Obdélník 4"/>
          <p:cNvSpPr/>
          <p:nvPr/>
        </p:nvSpPr>
        <p:spPr>
          <a:xfrm>
            <a:off x="359532" y="5782934"/>
            <a:ext cx="8424936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FF0000"/>
                </a:solidFill>
              </a:rPr>
              <a:t>Takové bohatství byli lidé schopni vytvořit. Kam se vše podělo? Zahraničním majitelům a několika domácím podnikatelům. Jen na ty, kteří je svoji prací vytvářili, se stále nedostává.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09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332656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FF0000"/>
                </a:solidFill>
              </a:rPr>
              <a:t>V roce 1989 měla </a:t>
            </a:r>
            <a:r>
              <a:rPr lang="cs-CZ" b="1" dirty="0" err="1">
                <a:solidFill>
                  <a:srgbClr val="FF0000"/>
                </a:solidFill>
              </a:rPr>
              <a:t>SBČs</a:t>
            </a:r>
            <a:r>
              <a:rPr lang="cs-CZ" b="1" dirty="0">
                <a:solidFill>
                  <a:srgbClr val="FF0000"/>
                </a:solidFill>
              </a:rPr>
              <a:t> k dispozici 105 tun měnového zlata v hodnotě 15 - 17 miliard Kčs, hotovost ve výši 85 mld. Kčs a žádné vnitřní dluhy. Státní dluh činil pouhých 124,2 mld. Kčs, v roce 1993 již 158,8 miliard a letos astronomických 1.412.900.000.000 Kč! Ani za tisíc let se nepodaří ho splatit. </a:t>
            </a:r>
            <a:endParaRPr lang="cs-CZ" b="1" dirty="0" smtClean="0">
              <a:solidFill>
                <a:srgbClr val="FF0000"/>
              </a:solidFill>
            </a:endParaRPr>
          </a:p>
          <a:p>
            <a:pPr algn="just"/>
            <a:r>
              <a:rPr lang="cs-CZ" dirty="0" smtClean="0"/>
              <a:t>Opravdu </a:t>
            </a:r>
            <a:r>
              <a:rPr lang="cs-CZ" dirty="0"/>
              <a:t>je tedy současný „blahobyt“ díky naší skvělé novodobé vládě a měli bychom se stejně, kdyby se </a:t>
            </a:r>
            <a:r>
              <a:rPr lang="cs-CZ" dirty="0" smtClean="0"/>
              <a:t>komunisti, </a:t>
            </a:r>
            <a:r>
              <a:rPr lang="cs-CZ" dirty="0"/>
              <a:t>taky takto </a:t>
            </a:r>
            <a:r>
              <a:rPr lang="cs-CZ" dirty="0" smtClean="0"/>
              <a:t>zadlužili ? </a:t>
            </a:r>
            <a:endParaRPr lang="cs-CZ" dirty="0"/>
          </a:p>
          <a:p>
            <a:pPr algn="just"/>
            <a:endParaRPr lang="cs-CZ" sz="1050" dirty="0" smtClean="0"/>
          </a:p>
          <a:p>
            <a:pPr algn="just"/>
            <a:r>
              <a:rPr lang="cs-CZ" b="1" u="sng" dirty="0" smtClean="0"/>
              <a:t>Ne </a:t>
            </a:r>
            <a:r>
              <a:rPr lang="cs-CZ" b="1" u="sng" dirty="0"/>
              <a:t>všechno se dělalo správně, taky jsme nebyli se vším spokojeni a také jsme si zanadávali. Také proto mnoho z nás zvonilo klíči a s nadšením přivítalo Pražský podzim. Kam to dojde, však nikdo netušil, a že kdyby to věděli… Jenže historie žádné "kdyby" nezná. </a:t>
            </a:r>
          </a:p>
          <a:p>
            <a:pPr algn="just"/>
            <a:r>
              <a:rPr lang="cs-CZ" dirty="0"/>
              <a:t>Těm, co špatně chápou, připomínám: mým cílem není zlehčování nebo zastírání špatného, nevolám po návratu "starých dobrých časů"! 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2099" y="4149080"/>
            <a:ext cx="8424936" cy="247760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dirty="0"/>
              <a:t>Ve zbrani byla udržována 200 tisícová armáda v mnoha desítkách vojenských útvarů, 16 výcvikových prostorech s 407 bojovými letadly, 101 vrtulníkem, 4.585 tanky, 4.900 obrněnými transportéry a BVP, 3.445 děly a raketomety a 77 zařízeními odpalovaní raket. Pro případ války a v rámci Civilní obrany byly vybudovány objekty, které by dnes bylo naprosto nemožné postavit. </a:t>
            </a:r>
          </a:p>
          <a:p>
            <a:endParaRPr lang="cs-CZ" sz="1100" dirty="0"/>
          </a:p>
          <a:p>
            <a:pPr algn="just"/>
            <a:r>
              <a:rPr lang="cs-CZ" dirty="0"/>
              <a:t>A ještě zbylo dost prostředků pro zahraniční pomoc rozvojovým zemím. Nízké platy byly vyváženy dotovanými cenami potravin, bydlení, hromadné dopravy, lékařské péče, kultury, umění, sportu a mnoha jiného.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45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6337" y="116632"/>
            <a:ext cx="8352928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2800" b="1" dirty="0">
                <a:latin typeface="Franklin Gothic Book"/>
                <a:ea typeface="Times New Roman"/>
              </a:rPr>
              <a:t>A ptám se dál : </a:t>
            </a:r>
            <a:endParaRPr lang="cs-CZ" sz="2400" dirty="0"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highlight>
                  <a:srgbClr val="FFFF00"/>
                </a:highlight>
                <a:latin typeface="Franklin Gothic Book"/>
                <a:ea typeface="Times New Roman"/>
              </a:rPr>
              <a:t>Jaké mají lidé v ČR platy a důchody ?</a:t>
            </a:r>
            <a:r>
              <a:rPr lang="cs-CZ" b="1" dirty="0">
                <a:latin typeface="Franklin Gothic Book"/>
                <a:ea typeface="Times New Roman"/>
              </a:rPr>
              <a:t> -- Jsou solidní, umožňují slušnou existenci srovnatelnou se Západní Evropou a USA, jak </a:t>
            </a:r>
            <a:r>
              <a:rPr lang="cs-CZ" b="1" dirty="0" smtClean="0">
                <a:latin typeface="Franklin Gothic Book"/>
                <a:ea typeface="Times New Roman"/>
              </a:rPr>
              <a:t>naši </a:t>
            </a:r>
            <a:r>
              <a:rPr lang="cs-CZ" b="1" dirty="0">
                <a:latin typeface="Franklin Gothic Book"/>
                <a:ea typeface="Times New Roman"/>
              </a:rPr>
              <a:t>představitelé Havel a Klaus v roce ´89/90 lidem slibovali ?! </a:t>
            </a:r>
            <a:endParaRPr lang="cs-CZ" sz="1600" dirty="0"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highlight>
                  <a:srgbClr val="FFFF00"/>
                </a:highlight>
                <a:latin typeface="Franklin Gothic Book"/>
                <a:ea typeface="Times New Roman"/>
              </a:rPr>
              <a:t>A jaká je úroveň cen zboží ?</a:t>
            </a:r>
            <a:r>
              <a:rPr lang="cs-CZ" b="1" dirty="0">
                <a:latin typeface="Franklin Gothic Book"/>
                <a:ea typeface="Times New Roman"/>
              </a:rPr>
              <a:t>  -- Je adekvátní příjmům ? A jaká je kvalita výrobků od potravin až po domy ?  -- Je to lepší než za komunistů? </a:t>
            </a:r>
            <a:endParaRPr lang="cs-CZ" sz="1600" dirty="0"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highlight>
                  <a:srgbClr val="FFFF00"/>
                </a:highlight>
                <a:latin typeface="Franklin Gothic Book"/>
                <a:ea typeface="Times New Roman"/>
              </a:rPr>
              <a:t>A jaká je úroveň kriminality ?</a:t>
            </a:r>
            <a:r>
              <a:rPr lang="cs-CZ" b="1" dirty="0">
                <a:latin typeface="Franklin Gothic Book"/>
                <a:ea typeface="Times New Roman"/>
              </a:rPr>
              <a:t> -- Je nízká jako za komunistů ? Nebo se občané bojí vyjít večer na ulici ? </a:t>
            </a:r>
            <a:endParaRPr lang="cs-CZ" sz="1600" dirty="0">
              <a:latin typeface="Times New Roman"/>
              <a:ea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highlight>
                  <a:srgbClr val="FFFF00"/>
                </a:highlight>
                <a:latin typeface="Franklin Gothic Book"/>
                <a:ea typeface="Times New Roman"/>
              </a:rPr>
              <a:t>A co lichva a exekutoři,</a:t>
            </a:r>
            <a:r>
              <a:rPr lang="cs-CZ" b="1" dirty="0">
                <a:latin typeface="Franklin Gothic Book"/>
                <a:ea typeface="Times New Roman"/>
              </a:rPr>
              <a:t> je to dobré, jsou s tím lidé spokojeni ? </a:t>
            </a:r>
            <a:endParaRPr lang="cs-CZ" sz="1600" dirty="0"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highlight>
                  <a:srgbClr val="FFFF00"/>
                </a:highlight>
                <a:latin typeface="Franklin Gothic Book"/>
                <a:ea typeface="Times New Roman"/>
              </a:rPr>
              <a:t>A co mezinárodní postavení naší země, je důstojné ?</a:t>
            </a:r>
            <a:r>
              <a:rPr lang="cs-CZ" b="1" dirty="0">
                <a:latin typeface="Franklin Gothic Book"/>
                <a:ea typeface="Times New Roman"/>
              </a:rPr>
              <a:t>  </a:t>
            </a:r>
            <a:r>
              <a:rPr lang="cs-CZ" b="1" u="sng" dirty="0">
                <a:latin typeface="Franklin Gothic Book"/>
                <a:ea typeface="Times New Roman"/>
              </a:rPr>
              <a:t>Nestali jsme se z kolonie Sovětského Svazu opět jen prachsprostou kolonií západních zemí a USA </a:t>
            </a:r>
            <a:r>
              <a:rPr lang="cs-CZ" b="1" dirty="0">
                <a:latin typeface="Franklin Gothic Book"/>
                <a:ea typeface="Times New Roman"/>
              </a:rPr>
              <a:t>? </a:t>
            </a:r>
            <a:endParaRPr lang="cs-CZ" sz="1600" dirty="0"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highlight>
                  <a:srgbClr val="FFFF00"/>
                </a:highlight>
                <a:latin typeface="Franklin Gothic Book"/>
                <a:ea typeface="Times New Roman"/>
              </a:rPr>
              <a:t>A co postkomunističtí politici, jsou lepší než komunisté</a:t>
            </a:r>
            <a:r>
              <a:rPr lang="cs-CZ" b="1" dirty="0">
                <a:latin typeface="Franklin Gothic Book"/>
                <a:ea typeface="Times New Roman"/>
              </a:rPr>
              <a:t>, chovají se k lidem slušně, nejsou arogantní, plní své předvolební sliby, neberou úplatky a jsou kompetentní ? </a:t>
            </a:r>
            <a:endParaRPr lang="cs-CZ" sz="1600" dirty="0"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latin typeface="Franklin Gothic Book"/>
                <a:ea typeface="Times New Roman"/>
              </a:rPr>
              <a:t>A co zaměstnavatelé, chovají se k lidem slušně, nešikanují je, nevykořisťují, nediskriminují, je dostatek volných, adekvátních vzdělání, pracovních míst pro mladé i starší ? ! </a:t>
            </a:r>
            <a:endParaRPr lang="cs-CZ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19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51520" y="5330392"/>
            <a:ext cx="8213787" cy="1200329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latin typeface="Franklin Gothic Book" panose="020B0503020102020204" pitchFamily="34" charset="0"/>
              </a:rPr>
              <a:t>Něco zničit, pomluvit, očernit, přivést ke krachu je primitivní a </a:t>
            </a:r>
          </a:p>
          <a:p>
            <a:pPr algn="ctr"/>
            <a:r>
              <a:rPr lang="cs-CZ" sz="2400" b="1" dirty="0" smtClean="0">
                <a:latin typeface="Franklin Gothic Book" panose="020B0503020102020204" pitchFamily="34" charset="0"/>
              </a:rPr>
              <a:t>dovede to každý hlupák</a:t>
            </a:r>
            <a:r>
              <a:rPr lang="cs-CZ" sz="2400" b="1" smtClean="0">
                <a:latin typeface="Franklin Gothic Book" panose="020B0503020102020204" pitchFamily="34" charset="0"/>
              </a:rPr>
              <a:t>, který </a:t>
            </a:r>
            <a:r>
              <a:rPr lang="cs-CZ" sz="2400" b="1" dirty="0" smtClean="0">
                <a:latin typeface="Franklin Gothic Book" panose="020B0503020102020204" pitchFamily="34" charset="0"/>
              </a:rPr>
              <a:t>má moc ! Ale něco vylepšit, </a:t>
            </a:r>
          </a:p>
          <a:p>
            <a:pPr algn="ctr"/>
            <a:r>
              <a:rPr lang="cs-CZ" sz="2400" b="1" dirty="0" smtClean="0">
                <a:latin typeface="Franklin Gothic Book" panose="020B0503020102020204" pitchFamily="34" charset="0"/>
              </a:rPr>
              <a:t>zdokonalit, vybudovat to je zásluha !</a:t>
            </a:r>
            <a:endParaRPr lang="cs-CZ" sz="24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8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95536" y="548680"/>
            <a:ext cx="8352928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2000" b="1" dirty="0">
                <a:solidFill>
                  <a:srgbClr val="FF0000"/>
                </a:solidFill>
                <a:latin typeface="Arial Black"/>
                <a:ea typeface="Times New Roman"/>
              </a:rPr>
              <a:t>A tak se tedy ptám, páni postkomunisté </a:t>
            </a:r>
            <a:r>
              <a:rPr lang="cs-CZ" sz="2000" b="1" dirty="0" smtClean="0">
                <a:solidFill>
                  <a:srgbClr val="FF0000"/>
                </a:solidFill>
                <a:latin typeface="Arial Black"/>
                <a:ea typeface="Times New Roman"/>
              </a:rPr>
              <a:t>:</a:t>
            </a:r>
          </a:p>
          <a:p>
            <a:pPr algn="ctr">
              <a:spcAft>
                <a:spcPts val="0"/>
              </a:spcAft>
            </a:pPr>
            <a:endParaRPr lang="cs-CZ" sz="1050" dirty="0">
              <a:latin typeface="Times New Roman"/>
              <a:ea typeface="Times New Roman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highlight>
                  <a:srgbClr val="FFFF00"/>
                </a:highlight>
                <a:latin typeface="Franklin Gothic Book"/>
                <a:ea typeface="Times New Roman"/>
              </a:rPr>
              <a:t>Když komunisté dělali všechno špatně, socialistické podniky byly špatné, jaké jsou Vaše úspěchy za </a:t>
            </a:r>
            <a:r>
              <a:rPr lang="cs-CZ" b="1" dirty="0" smtClean="0">
                <a:highlight>
                  <a:srgbClr val="FFFF00"/>
                </a:highlight>
                <a:latin typeface="Franklin Gothic Book"/>
                <a:ea typeface="Times New Roman"/>
              </a:rPr>
              <a:t>30  </a:t>
            </a:r>
            <a:r>
              <a:rPr lang="cs-CZ" b="1" dirty="0">
                <a:highlight>
                  <a:srgbClr val="FFFF00"/>
                </a:highlight>
                <a:latin typeface="Franklin Gothic Book"/>
                <a:ea typeface="Times New Roman"/>
              </a:rPr>
              <a:t>let Vaší vlády </a:t>
            </a:r>
            <a:r>
              <a:rPr lang="cs-CZ" b="1" dirty="0" smtClean="0">
                <a:highlight>
                  <a:srgbClr val="FFFF00"/>
                </a:highlight>
                <a:latin typeface="Franklin Gothic Book"/>
                <a:ea typeface="Times New Roman"/>
              </a:rPr>
              <a:t>?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endParaRPr lang="cs-CZ" sz="1000" dirty="0">
              <a:latin typeface="Times New Roman"/>
              <a:ea typeface="Times New Roman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latin typeface="Franklin Gothic Book"/>
                <a:ea typeface="Times New Roman"/>
              </a:rPr>
              <a:t>Kde jsou ty vzorové, vzorné ( ale české, ne německé - viz Volkswagen ) kapitalistické podniky, kde jsou ty světové výrobky, světové značky, moderní výrobní technologie, vývojová oddělení, zastoupení po světě ?!</a:t>
            </a:r>
            <a:endParaRPr lang="cs-CZ" sz="16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cs-CZ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Kde to všechno je za </a:t>
            </a:r>
            <a:r>
              <a:rPr lang="cs-CZ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30 </a:t>
            </a:r>
            <a:r>
              <a:rPr lang="cs-CZ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roků ! ! !</a:t>
            </a:r>
            <a:endParaRPr lang="cs-CZ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1600" b="1" dirty="0">
                <a:latin typeface="Times New Roman"/>
                <a:ea typeface="Times New Roman"/>
              </a:rPr>
              <a:t> </a:t>
            </a:r>
            <a:endParaRPr lang="cs-CZ" sz="16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cs-CZ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Skutečností je, že za </a:t>
            </a:r>
            <a:r>
              <a:rPr lang="cs-CZ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30 </a:t>
            </a:r>
            <a:r>
              <a:rPr lang="cs-CZ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let Vaší vlády a Vašeho podnikání, vůbec žádné takové úspěchy prostě ...    </a:t>
            </a:r>
            <a:r>
              <a:rPr lang="cs-CZ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NEEXISTUJÍ !!!</a:t>
            </a:r>
            <a:endParaRPr lang="cs-CZ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1600" dirty="0">
                <a:latin typeface="Times New Roman"/>
                <a:ea typeface="Times New Roman"/>
              </a:rPr>
              <a:t>  </a:t>
            </a:r>
          </a:p>
          <a:p>
            <a:pPr algn="ctr">
              <a:spcAft>
                <a:spcPts val="0"/>
              </a:spcAft>
            </a:pPr>
            <a:r>
              <a:rPr lang="cs-CZ" b="1" dirty="0">
                <a:solidFill>
                  <a:srgbClr val="FF0000"/>
                </a:solidFill>
                <a:latin typeface="Times New Roman"/>
                <a:ea typeface="Times New Roman"/>
              </a:rPr>
              <a:t>Za </a:t>
            </a:r>
            <a:r>
              <a:rPr lang="cs-CZ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30 </a:t>
            </a:r>
            <a:r>
              <a:rPr lang="cs-CZ" b="1" dirty="0">
                <a:solidFill>
                  <a:srgbClr val="FF0000"/>
                </a:solidFill>
                <a:latin typeface="Times New Roman"/>
                <a:ea typeface="Times New Roman"/>
              </a:rPr>
              <a:t>let jste dokázali tak akorát všechno rozkrást</a:t>
            </a:r>
            <a:r>
              <a:rPr lang="cs-CZ" sz="16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cs-CZ" dirty="0">
                <a:solidFill>
                  <a:srgbClr val="FF0000"/>
                </a:solidFill>
                <a:latin typeface="Times New Roman"/>
                <a:ea typeface="Times New Roman"/>
              </a:rPr>
              <a:t>, uplatit, zkorumpovat, </a:t>
            </a:r>
            <a:r>
              <a:rPr lang="cs-CZ" b="1" dirty="0">
                <a:solidFill>
                  <a:srgbClr val="FF0000"/>
                </a:solidFill>
                <a:latin typeface="Times New Roman"/>
                <a:ea typeface="Times New Roman"/>
              </a:rPr>
              <a:t>zašantročit a přivést ke krachu !</a:t>
            </a:r>
            <a:endParaRPr lang="cs-CZ" sz="16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( té malé menšině slušných podnikatelů má slova určena nejsou </a:t>
            </a:r>
            <a:r>
              <a:rPr lang="cs-CZ" b="1" dirty="0">
                <a:latin typeface="Times New Roman"/>
                <a:ea typeface="Times New Roman"/>
              </a:rPr>
              <a:t>)</a:t>
            </a:r>
            <a:endParaRPr lang="cs-CZ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1600" dirty="0">
                <a:latin typeface="Times New Roman"/>
                <a:ea typeface="Times New Roman"/>
              </a:rPr>
              <a:t>  </a:t>
            </a:r>
          </a:p>
          <a:p>
            <a:pPr algn="ctr">
              <a:spcAft>
                <a:spcPts val="0"/>
              </a:spcAft>
            </a:pPr>
            <a:r>
              <a:rPr lang="cs-CZ" sz="2000" b="1" dirty="0">
                <a:solidFill>
                  <a:srgbClr val="0000FF"/>
                </a:solidFill>
                <a:latin typeface="Franklin Gothic Book"/>
                <a:ea typeface="Times New Roman"/>
              </a:rPr>
              <a:t>Tak buďte tak laskaví a přestaňte </a:t>
            </a:r>
            <a:r>
              <a:rPr lang="cs-CZ" sz="2000" b="1" dirty="0" smtClean="0">
                <a:solidFill>
                  <a:srgbClr val="0000FF"/>
                </a:solidFill>
                <a:latin typeface="Franklin Gothic Book"/>
                <a:ea typeface="Times New Roman"/>
              </a:rPr>
              <a:t>nadávat ( </a:t>
            </a:r>
            <a:r>
              <a:rPr lang="cs-CZ" sz="2000" b="1" dirty="0">
                <a:solidFill>
                  <a:srgbClr val="0000FF"/>
                </a:solidFill>
                <a:latin typeface="Franklin Gothic Book"/>
                <a:ea typeface="Times New Roman"/>
              </a:rPr>
              <a:t>těm slušným a schopným ) komunistům, když jste se za </a:t>
            </a:r>
            <a:r>
              <a:rPr lang="cs-CZ" sz="2000" b="1" dirty="0" smtClean="0">
                <a:solidFill>
                  <a:srgbClr val="0000FF"/>
                </a:solidFill>
                <a:latin typeface="Franklin Gothic Book"/>
                <a:ea typeface="Times New Roman"/>
              </a:rPr>
              <a:t>30 </a:t>
            </a:r>
            <a:r>
              <a:rPr lang="cs-CZ" sz="2000" b="1" dirty="0">
                <a:solidFill>
                  <a:srgbClr val="0000FF"/>
                </a:solidFill>
                <a:latin typeface="Franklin Gothic Book"/>
                <a:ea typeface="Times New Roman"/>
              </a:rPr>
              <a:t>let nedokázali dostat ani na jejich úroveň !!!</a:t>
            </a:r>
            <a:endParaRPr lang="cs-CZ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317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38587"/>
            <a:ext cx="8640960" cy="230832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dirty="0"/>
              <a:t>Zaprvé, v České republice se přestává rozhodovat u voleb. Již minulé volby byly zcela ovlivněny policejními a mediálními akcemi, tunami zlata, špionážemi a podobně. Že z toho nakonec zbyla nezdaněná luxusní kabelka paní Nagyové – je jiná věc. </a:t>
            </a:r>
            <a:r>
              <a:rPr lang="cs-CZ" b="1" dirty="0"/>
              <a:t>Pomalu se posouváme k rozvojovému světu, soubojům oligarchů, převratům.</a:t>
            </a:r>
            <a:r>
              <a:rPr lang="cs-CZ" dirty="0"/>
              <a:t> To je obecně tragédie pro tuhle zemi – bez ohledu na to – jestli to Nečasovi, potažmo </a:t>
            </a:r>
            <a:r>
              <a:rPr lang="cs-CZ" dirty="0" err="1"/>
              <a:t>Babišovi</a:t>
            </a:r>
            <a:r>
              <a:rPr lang="cs-CZ" dirty="0"/>
              <a:t>, přejeme, či nikoli. Bez ohledu na to – jestli to sami pomáhali roztáčet, či nikoli</a:t>
            </a:r>
            <a:r>
              <a:rPr lang="cs-CZ" dirty="0" smtClean="0"/>
              <a:t>. </a:t>
            </a:r>
          </a:p>
          <a:p>
            <a:pPr algn="just"/>
            <a:r>
              <a:rPr lang="cs-CZ" dirty="0" smtClean="0"/>
              <a:t>Přesto </a:t>
            </a:r>
            <a:r>
              <a:rPr lang="cs-CZ" dirty="0"/>
              <a:t>z této atmosféry nemůže nic dobrého vzejít – jen diktatura. Přijde někdo, kdo zaručí „klid</a:t>
            </a:r>
            <a:r>
              <a:rPr lang="cs-CZ" dirty="0" smtClean="0"/>
              <a:t>“ ?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51520" y="256490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Naše další spása všemi milovaná EU a Evropské dotace.  Je to  </a:t>
            </a:r>
            <a:r>
              <a:rPr lang="cs-CZ" sz="2000" b="1" dirty="0">
                <a:solidFill>
                  <a:srgbClr val="FF0000"/>
                </a:solidFill>
              </a:rPr>
              <a:t>zlodějina sama o sobě od A do </a:t>
            </a:r>
            <a:r>
              <a:rPr lang="cs-CZ" sz="2000" b="1" dirty="0" smtClean="0">
                <a:solidFill>
                  <a:srgbClr val="FF0000"/>
                </a:solidFill>
              </a:rPr>
              <a:t>Z. Pohled do kuchyně jak se míchají. 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3356992"/>
            <a:ext cx="8640960" cy="34163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dirty="0"/>
              <a:t>Česká republika sebere peníze daňovým poplatníkům. Sestřičkám v nemocnici, učitelkám, penzistům, co si kupují v obchodě nákup s DPH … Lidem a firmám na svém území. Poté je několika příkazy k úhradě posílá v mnohamiliardové výši do Bruselu. Tam se k tomu (teda oni to říkají) přidá ještě něco od švédských a holandských učitelek</a:t>
            </a:r>
            <a:r>
              <a:rPr lang="cs-CZ" dirty="0" smtClean="0"/>
              <a:t>.</a:t>
            </a:r>
          </a:p>
          <a:p>
            <a:pPr algn="just"/>
            <a:endParaRPr lang="cs-CZ" sz="1100" dirty="0"/>
          </a:p>
          <a:p>
            <a:pPr algn="just"/>
            <a:r>
              <a:rPr lang="cs-CZ" u="sng" dirty="0"/>
              <a:t>Pak se za dozoru velkých hráčů, </a:t>
            </a:r>
            <a:r>
              <a:rPr lang="cs-CZ" u="sng" dirty="0" err="1"/>
              <a:t>megalobbistů</a:t>
            </a:r>
            <a:r>
              <a:rPr lang="cs-CZ" u="sng" dirty="0"/>
              <a:t> a </a:t>
            </a:r>
            <a:r>
              <a:rPr lang="cs-CZ" u="sng" dirty="0" err="1"/>
              <a:t>eurokmotrů</a:t>
            </a:r>
            <a:r>
              <a:rPr lang="cs-CZ" u="sng" dirty="0"/>
              <a:t> nastavují operační programy, aby se peníze nevrátily občanům, ale využily se na ty „správné programy“ se správnými dodavateli a se správnou ideologií. </a:t>
            </a:r>
            <a:r>
              <a:rPr lang="cs-CZ" dirty="0"/>
              <a:t>Takže se třeba podporuje inkluze ve školách. Nebo genderové audity. Nebo </a:t>
            </a:r>
            <a:r>
              <a:rPr lang="cs-CZ" dirty="0" err="1"/>
              <a:t>poloteroristické</a:t>
            </a:r>
            <a:r>
              <a:rPr lang="cs-CZ" dirty="0"/>
              <a:t> ekologické happeningy a akce. Nebo do škol </a:t>
            </a:r>
            <a:r>
              <a:rPr lang="cs-CZ" dirty="0" err="1"/>
              <a:t>ultradrahé</a:t>
            </a:r>
            <a:r>
              <a:rPr lang="cs-CZ" dirty="0"/>
              <a:t> dotykové tabule. Samotné programy se vždy záhadně jmenují. Třeba VSIRI32 – Vzdělání Stabilita Inovace Regionální Implementace. 32 je tam jen pro legraci a aby vše bylo ještě více záhadné, tajemné a hlupáčkům skryté</a:t>
            </a:r>
            <a:r>
              <a:rPr lang="cs-CZ" dirty="0" smtClean="0"/>
              <a:t>. Toto není vtip !!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4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5144" y="21927930"/>
            <a:ext cx="7056784" cy="627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72" y="2202"/>
            <a:ext cx="9169972" cy="685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34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0"/>
            <a:ext cx="9115400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841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8580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1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2028"/>
            <a:ext cx="649605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195736" y="260648"/>
            <a:ext cx="4238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prstClr val="black"/>
                </a:solidFill>
              </a:rPr>
              <a:t>POLITICKÝ  ORGASMUS </a:t>
            </a:r>
            <a:endParaRPr lang="cs-CZ" sz="3200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29792"/>
            <a:ext cx="2770162" cy="280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874A-EC12-41B6-959D-C9313570F9A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3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2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2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83481" cy="634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11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6589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55977" y="5733256"/>
            <a:ext cx="8712968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FF0000"/>
                </a:solidFill>
              </a:rPr>
              <a:t>A toto je vlastně jen malá část</a:t>
            </a:r>
            <a:r>
              <a:rPr lang="cs-CZ" b="1">
                <a:solidFill>
                  <a:srgbClr val="FF0000"/>
                </a:solidFill>
              </a:rPr>
              <a:t>, </a:t>
            </a:r>
            <a:r>
              <a:rPr lang="cs-CZ" b="1" smtClean="0">
                <a:solidFill>
                  <a:srgbClr val="FF0000"/>
                </a:solidFill>
              </a:rPr>
              <a:t>zlomek, kde </a:t>
            </a:r>
            <a:r>
              <a:rPr lang="cs-CZ" b="1" dirty="0">
                <a:solidFill>
                  <a:srgbClr val="FF0000"/>
                </a:solidFill>
              </a:rPr>
              <a:t>se ještě musí přičíst rozprodané prosperující  fabriky, pozemky a jeden z největších podvodů na naši zem – církevní restituce ! Všechny peníze nám tito politikové rozkradli a mají stále málo </a:t>
            </a:r>
            <a:r>
              <a:rPr lang="cs-CZ" b="1" dirty="0" smtClean="0">
                <a:solidFill>
                  <a:srgbClr val="FF0000"/>
                </a:solidFill>
              </a:rPr>
              <a:t>! TENTO VÝČET JE JEN MALÝ VZOREK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92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amera.wav"/>
          </p:stSnd>
        </p:sndAc>
      </p:transition>
    </mc:Choice>
    <mc:Fallback xmlns="">
      <p:transition spd="slow"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0825" y="333375"/>
            <a:ext cx="8497888" cy="56927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Václav Klaus vše vysvětlil. Klíčová je jediná věta</a:t>
            </a:r>
            <a:r>
              <a:rPr lang="cs-CZ" sz="2800" b="1" dirty="0">
                <a:solidFill>
                  <a:prstClr val="black"/>
                </a:solidFill>
                <a:cs typeface="Arial" charset="0"/>
              </a:rPr>
              <a:t>. Když se Jakub Železný ptal na nezvládnutou privatizaci 90. let: podvody bank, kampeliček a fondů, které připravily o peníze tisíce střadatelů. </a:t>
            </a:r>
          </a:p>
          <a:p>
            <a:pPr>
              <a:defRPr/>
            </a:pPr>
            <a:endParaRPr lang="cs-CZ" sz="2800" b="1" dirty="0">
              <a:solidFill>
                <a:prstClr val="black"/>
              </a:solidFill>
              <a:cs typeface="Arial" charset="0"/>
            </a:endParaRPr>
          </a:p>
          <a:p>
            <a:pPr>
              <a:defRPr/>
            </a:pP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Klaus odmítl kriminalizaci těchto dějů a událostí. „Vše jsme se učili, všichni jsme se tehdy učili – </a:t>
            </a:r>
            <a:r>
              <a:rPr lang="cs-CZ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nedělejme z toho kriminalizaci</a:t>
            </a: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.“ </a:t>
            </a:r>
          </a:p>
          <a:p>
            <a:pPr>
              <a:defRPr/>
            </a:pP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Podle Klause dnes kriminalizujeme lidi, kteří se pouze učili zbohatnout, a protože jsme byli všichni začátečníci, chybička se holt vloudila. Proto přišel s amnestií. Pouze naplno projevil, co si celou dobu myslí !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3EA5B-C157-4102-A1EA-F2EC4DE85F07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59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001"/>
          <p:cNvSpPr>
            <a:spLocks noGrp="1" noChangeAspect="1" noChangeArrowheads="1"/>
          </p:cNvSpPr>
          <p:nvPr isPhoto="1"/>
        </p:nvSpPr>
        <p:spPr bwMode="auto">
          <a:xfrm>
            <a:off x="827584" y="908720"/>
            <a:ext cx="7380312" cy="4892019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altLang="cs-CZ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" name="TextovéPole 3"/>
          <p:cNvSpPr txBox="1">
            <a:spLocks noChangeArrowheads="1"/>
          </p:cNvSpPr>
          <p:nvPr/>
        </p:nvSpPr>
        <p:spPr bwMode="auto">
          <a:xfrm>
            <a:off x="251520" y="5935071"/>
            <a:ext cx="84249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solidFill>
                  <a:srgbClr val="000000"/>
                </a:solidFill>
                <a:latin typeface="Comic Sans MS" pitchFamily="66" charset="0"/>
              </a:rPr>
              <a:t>Moderní cukrovar – Hrochův </a:t>
            </a:r>
            <a:r>
              <a:rPr lang="cs-CZ" altLang="cs-CZ" sz="2000" b="1" dirty="0" smtClean="0">
                <a:solidFill>
                  <a:srgbClr val="000000"/>
                </a:solidFill>
                <a:latin typeface="Comic Sans MS" pitchFamily="66" charset="0"/>
              </a:rPr>
              <a:t>Týnec, který koupila francouzská firma </a:t>
            </a:r>
            <a:r>
              <a:rPr lang="cs-CZ" altLang="cs-CZ" sz="2000" b="1" smtClean="0">
                <a:solidFill>
                  <a:srgbClr val="000000"/>
                </a:solidFill>
                <a:latin typeface="Comic Sans MS" pitchFamily="66" charset="0"/>
              </a:rPr>
              <a:t>a zlikvidovala !</a:t>
            </a:r>
            <a:endParaRPr lang="de-AT" altLang="cs-CZ" sz="20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98960" y="252814"/>
            <a:ext cx="7108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Zahájil </a:t>
            </a:r>
            <a:r>
              <a:rPr lang="cs-CZ" sz="2000" dirty="0"/>
              <a:t>provoz </a:t>
            </a:r>
            <a:r>
              <a:rPr lang="cs-CZ" sz="2000" dirty="0" smtClean="0"/>
              <a:t>1.10.1970 ročně </a:t>
            </a:r>
            <a:r>
              <a:rPr lang="cs-CZ" sz="2000" dirty="0"/>
              <a:t>zpracoval 300 </a:t>
            </a:r>
            <a:r>
              <a:rPr lang="cs-CZ" sz="2000" dirty="0" smtClean="0"/>
              <a:t>000 t </a:t>
            </a:r>
            <a:r>
              <a:rPr lang="cs-CZ" sz="2000" dirty="0"/>
              <a:t>cukrové řepy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7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030"/>
          <p:cNvSpPr>
            <a:spLocks noGrp="1" noChangeAspect="1" noChangeArrowheads="1"/>
          </p:cNvSpPr>
          <p:nvPr isPhoto="1"/>
        </p:nvSpPr>
        <p:spPr bwMode="auto">
          <a:xfrm>
            <a:off x="755576" y="476672"/>
            <a:ext cx="7452320" cy="5586652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altLang="cs-CZ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90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037"/>
          <p:cNvSpPr>
            <a:spLocks noGrp="1" noChangeAspect="1" noChangeArrowheads="1"/>
          </p:cNvSpPr>
          <p:nvPr isPhoto="1"/>
        </p:nvSpPr>
        <p:spPr bwMode="auto">
          <a:xfrm>
            <a:off x="971600" y="10769"/>
            <a:ext cx="7451536" cy="5586065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6600" b="1" dirty="0" smtClean="0">
                <a:solidFill>
                  <a:srgbClr val="000000"/>
                </a:solidFill>
                <a:latin typeface="Comic Sans MS" pitchFamily="66" charset="0"/>
              </a:rPr>
              <a:t>   … a dnes !?</a:t>
            </a:r>
            <a:endParaRPr lang="de-AT" altLang="cs-CZ" sz="66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algn="ctr" eaLnBrk="1" hangingPunct="1"/>
            <a:r>
              <a:rPr lang="cs-CZ" alt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PRAVDA  A LÁSKA ZVÍTĚZILA  </a:t>
            </a:r>
            <a:r>
              <a:rPr lang="cs-CZ" alt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</a:t>
            </a:r>
          </a:p>
        </p:txBody>
      </p:sp>
      <p:sp>
        <p:nvSpPr>
          <p:cNvPr id="3" name="Obdélník 2"/>
          <p:cNvSpPr/>
          <p:nvPr/>
        </p:nvSpPr>
        <p:spPr>
          <a:xfrm>
            <a:off x="182140" y="5733256"/>
            <a:ext cx="8712968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Ukázka jak v české republice zahraniční firny likvidují náš majetek a tím konkurenci</a:t>
            </a:r>
            <a:r>
              <a:rPr lang="cs-CZ" b="1" dirty="0" smtClean="0"/>
              <a:t>!!!!!</a:t>
            </a:r>
            <a:endParaRPr lang="cs-CZ" b="1" dirty="0"/>
          </a:p>
          <a:p>
            <a:pPr algn="ctr"/>
            <a:r>
              <a:rPr lang="cs-CZ" b="1" dirty="0"/>
              <a:t>Tak dopadl i cukrovar </a:t>
            </a:r>
            <a:r>
              <a:rPr lang="cs-CZ" b="1" dirty="0" smtClean="0"/>
              <a:t>Kojetíně a </a:t>
            </a:r>
            <a:r>
              <a:rPr lang="cs-CZ" b="1" dirty="0"/>
              <a:t>v Němčicích na </a:t>
            </a:r>
            <a:r>
              <a:rPr lang="cs-CZ" b="1" dirty="0" smtClean="0"/>
              <a:t>Hané !! </a:t>
            </a:r>
            <a:r>
              <a:rPr lang="cs-CZ" b="1" dirty="0"/>
              <a:t>A </a:t>
            </a:r>
            <a:r>
              <a:rPr lang="cs-CZ" b="1" dirty="0" smtClean="0"/>
              <a:t>další !! </a:t>
            </a:r>
            <a:r>
              <a:rPr lang="cs-CZ" b="1" dirty="0"/>
              <a:t>Nyní se cukr do ČR dováží!!!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50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42" y="774969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15616" y="242265"/>
            <a:ext cx="6566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KONEC  JEDNÉ  LEGENDY – OP PROSTĚJOV  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824231" y="5228352"/>
            <a:ext cx="58961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TOTO  JE  JEN  JEDEN  PŘÍKLAD </a:t>
            </a:r>
          </a:p>
          <a:p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  MNOHA  DESÍTEK  JINÝCH !!</a:t>
            </a:r>
            <a:endParaRPr lang="cs-C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0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2014</Words>
  <Application>Microsoft Office PowerPoint</Application>
  <PresentationFormat>Předvádění na obrazovce (4:3)</PresentationFormat>
  <Paragraphs>169</Paragraphs>
  <Slides>24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Motiv systému Office</vt:lpstr>
      <vt:lpstr>1_Motiv systému Office</vt:lpstr>
      <vt:lpstr>2_Motiv systému Office</vt:lpstr>
      <vt:lpstr>3_Motiv systému Office</vt:lpstr>
      <vt:lpstr>4_Motiv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oem</dc:creator>
  <cp:lastModifiedBy>oem</cp:lastModifiedBy>
  <cp:revision>150</cp:revision>
  <dcterms:created xsi:type="dcterms:W3CDTF">2017-11-09T09:47:08Z</dcterms:created>
  <dcterms:modified xsi:type="dcterms:W3CDTF">2019-07-25T13:21:03Z</dcterms:modified>
</cp:coreProperties>
</file>