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0" r:id="rId4"/>
    <p:sldId id="288" r:id="rId5"/>
    <p:sldId id="263" r:id="rId6"/>
    <p:sldId id="271" r:id="rId7"/>
    <p:sldId id="258" r:id="rId8"/>
    <p:sldId id="296" r:id="rId9"/>
    <p:sldId id="257" r:id="rId10"/>
    <p:sldId id="261" r:id="rId11"/>
    <p:sldId id="290" r:id="rId12"/>
    <p:sldId id="259" r:id="rId13"/>
    <p:sldId id="262" r:id="rId14"/>
    <p:sldId id="265" r:id="rId15"/>
    <p:sldId id="291" r:id="rId16"/>
    <p:sldId id="269" r:id="rId17"/>
    <p:sldId id="270" r:id="rId18"/>
    <p:sldId id="276" r:id="rId19"/>
    <p:sldId id="266" r:id="rId20"/>
    <p:sldId id="267" r:id="rId21"/>
    <p:sldId id="264" r:id="rId22"/>
    <p:sldId id="268" r:id="rId23"/>
    <p:sldId id="282" r:id="rId24"/>
    <p:sldId id="292" r:id="rId25"/>
    <p:sldId id="272" r:id="rId26"/>
    <p:sldId id="297" r:id="rId27"/>
    <p:sldId id="274" r:id="rId28"/>
    <p:sldId id="277" r:id="rId29"/>
    <p:sldId id="280" r:id="rId30"/>
    <p:sldId id="295" r:id="rId31"/>
    <p:sldId id="289" r:id="rId32"/>
    <p:sldId id="279" r:id="rId33"/>
    <p:sldId id="278" r:id="rId34"/>
    <p:sldId id="273" r:id="rId35"/>
    <p:sldId id="294" r:id="rId36"/>
    <p:sldId id="285" r:id="rId37"/>
    <p:sldId id="293" r:id="rId38"/>
    <p:sldId id="283" r:id="rId39"/>
    <p:sldId id="298" r:id="rId40"/>
    <p:sldId id="284" r:id="rId41"/>
    <p:sldId id="300" r:id="rId42"/>
    <p:sldId id="286" r:id="rId43"/>
    <p:sldId id="287" r:id="rId44"/>
    <p:sldId id="301" r:id="rId45"/>
    <p:sldId id="299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2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25.12.2025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g.denik.cz/104/da/galp_5531_1427_ng-detail-gall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16957" cy="6408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059765" y="1412776"/>
            <a:ext cx="70244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Pražané vítají pořád a každého…</a:t>
            </a:r>
          </a:p>
        </p:txBody>
      </p:sp>
      <p:sp>
        <p:nvSpPr>
          <p:cNvPr id="3" name="Obdélník 2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Pražan, Pražák = obyvatel Prahy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8A8EE9C-127F-4A4A-934C-81DA93BE9FAB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508766557"/>
      </p:ext>
    </p:extLst>
  </p:cSld>
  <p:clrMapOvr>
    <a:masterClrMapping/>
  </p:clrMapOvr>
  <p:transition spd="slow">
    <p:push dir="u"/>
    <p:sndAc>
      <p:stSnd loop="1">
        <p:snd r:embed="rId2" name="14. My jsme ti pražáci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912" y="6207695"/>
            <a:ext cx="9141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Reinhard Heydrich - rozloučení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pražanů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 katem…</a:t>
            </a:r>
          </a:p>
        </p:txBody>
      </p:sp>
      <p:pic>
        <p:nvPicPr>
          <p:cNvPr id="4098" name="Picture 2" descr="https://i.refresher.sk/public/adam-s/refresher/GettyImages-80440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03585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D8FEBBB-91EF-4EF4-A4D6-02E27C5A0621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30759655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ustrcr.cz/wp-content/uploads/2008/04/staromak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56261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796136" y="2459504"/>
            <a:ext cx="3203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Manifestace na Staroměstském náměstí v Praze </a:t>
            </a:r>
          </a:p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června 1942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A0B6F3A-0C91-428F-97BE-B2EC859ADDA1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84957707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ois\Desktop\safe_image.ph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0" y="692696"/>
            <a:ext cx="8610210" cy="448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912" y="5805264"/>
            <a:ext cx="9141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Maršál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Koněv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Praze… a jeho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pražané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F76D438-B32D-4915-B75B-23E7ACE7A772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05389987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912" y="5805264"/>
            <a:ext cx="9141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Praha, Hradčanské náměstí, Rudá armáda, sovětští, ruští vojáci, osvobození, vítání…</a:t>
            </a:r>
          </a:p>
        </p:txBody>
      </p:sp>
      <p:pic>
        <p:nvPicPr>
          <p:cNvPr id="6146" name="Picture 2" descr="http://imultimedia.ctk.cz/storage/foto/F201309100313001/515x515.wm/F201309100313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1878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C647A9A-2EED-4A2C-B5A5-AF34F91D896F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73235669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1gr.cz/fotky/idnes/16/021/cl5/OB61113e_04gottwa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76562"/>
            <a:ext cx="8232849" cy="58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616530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Klement Gottwald jako oblíbený předseda československé vlády v roce 1946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17D4F68-5718-41DF-AC64-E9CE3E874708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23204305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.novinky.cz/508/255083-original1-fk6y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21401"/>
            <a:ext cx="7859707" cy="594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615386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Projev Klementa Gottwalda poté, co dvanáct ministru rezignovalo…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BAD29BB-1D0C-4152-83D7-A7B3610B65F7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5825454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tyden.cz/obrazek/staromak-47bd4634403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875772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616530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Pražané slaví Vítězný únor 1948</a:t>
            </a:r>
            <a:endParaRPr lang="cs-CZ" sz="28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A59FAE5-E13A-46C7-96AC-0BF334BB67E7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27585379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bs.twimg.com/media/D59NESOXkAAlVsh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3916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622802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Staroměstské náměstí,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pražané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slaví Vítězný únor 1948.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F2880A1-7FA4-4A66-908F-6BC639498BF0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97832608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originals/c3/01/27/c301278737d67f998ab9287b192d65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41" y="332656"/>
            <a:ext cx="874897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580526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Pražané slaví Vítězný únor 1948…</a:t>
            </a:r>
            <a:endParaRPr lang="cs-CZ" sz="24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0F7B17D-331A-4A19-BEA3-7CC7E8B20525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51048175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1gr.cz/fotky/idnes/18/062/c460/HM173fbb7_gottwa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32656"/>
            <a:ext cx="859611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61653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Gottwald na Hradě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22A1DD6-9A7B-4233-BFEC-D67DEAAB77C3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87983017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ohlednice-tap.cz/img/2371-800-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862067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4235E7A-471F-4AF7-A8A1-665B0B295463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22385073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g.denik.cz/111/4e/fo02095400_dotyk-galerie-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03" y="404664"/>
            <a:ext cx="4389940" cy="431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g.denik.cz/111/a4/fo01034226_dotyk-220-1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321514" cy="432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564851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Klement Gottwald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Úmrtí: 14. března 1953, pražané se loučí...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9A85A18-87BC-46A5-A249-5A4E4DD81E96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68479640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áří 1966, Nikita Chruščov, prezident Antonín Novotný (vpravo), manželka Božena (zcela vlevo ve světlém kostýmu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3"/>
          <a:stretch/>
        </p:blipFill>
        <p:spPr bwMode="auto">
          <a:xfrm>
            <a:off x="251520" y="218209"/>
            <a:ext cx="8640960" cy="582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61653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Září 1966,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pražané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Nikita Chruščov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2DAD3E4-CD68-4EE2-8E1F-92D49B6E5726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13801610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t24.ceskatelevize.cz/sites/default/files/styles/node-article_horizontal/public/images/1966801-okupace_1968_01.jpeg?itok=cV0XYn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6680"/>
            <a:ext cx="8651231" cy="57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0" y="620836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68 se nevítalo, jen jednou jedinkrát byl národ jednotný a ani Praha nevítala…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17B7DF9-F1F5-4DC7-9E63-6E6DA8069CDA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36637502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g.cncenter.cz/img/12/normal1050/3617909_okupace-komunismus-socialismus-1968-tanky-ruska-armada-v0.jpg?v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96" y="188640"/>
            <a:ext cx="882737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0" y="620836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68 se nevítalo, jen jednou jedinkrát byl národ jednotný a ani Praha nevítala…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726B24B-C746-41B0-B2C1-2AEB25EA44F3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67421658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ct24.ceskatelevize.cz/sites/default/files/styles/scale_1180/public/images/1837927-vkarolinu.jpeg?itok=jR80E-4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6991028" cy="440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mg.blesk.cz/img/1/gallery/1426794_fidel-castro-v0.jpg?v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2862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561803" y="548680"/>
            <a:ext cx="44089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Fidel Castro navštívil Prahu celkem třikrát.</a:t>
            </a:r>
          </a:p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Dostal zde od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pražanů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kulovnici </a:t>
            </a:r>
          </a:p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čestný titul…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D25A36D-DAC3-4666-82D3-8E0AD8849188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591939128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.tyden.cz/obrazek/201110/4ea0457d139bd/kad8ctk-4ea04d086e807_520x3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2" y="188640"/>
            <a:ext cx="8784956" cy="579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827030" y="6165304"/>
            <a:ext cx="6316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Pražané vítají světové válečníky…</a:t>
            </a:r>
          </a:p>
        </p:txBody>
      </p:sp>
      <p:pic>
        <p:nvPicPr>
          <p:cNvPr id="5122" name="Picture 2" descr="https://cdn.xsd.cz/resize/66a106bf0eb33cf396e0702c701e2e8d_resize=640,408_.jpg?hash=743bcc4dd6aa40da0a885b9825a10c3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5"/>
          <a:stretch/>
        </p:blipFill>
        <p:spPr bwMode="auto">
          <a:xfrm>
            <a:off x="179532" y="3861418"/>
            <a:ext cx="3096324" cy="2765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D56ED29-A225-45C1-84D1-AF0936ED7765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11778242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oderni-dejiny.cz/PublicFiles/UserFiles/image/Prameny/09_NORM/800x800_20_ma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02"/>
          <a:stretch/>
        </p:blipFill>
        <p:spPr bwMode="auto">
          <a:xfrm>
            <a:off x="191259" y="3513719"/>
            <a:ext cx="4207114" cy="9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krajskelisty.cz/images/theme/20170106200732_antichartaTOP2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9" y="275218"/>
            <a:ext cx="4884797" cy="30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91259" y="4653136"/>
            <a:ext cx="4207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Jsme svoji, jsme svoji…</a:t>
            </a:r>
          </a:p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Loajálnost ke komunistické říši demonstrovali 28.1.1977 pražští umělci opět a zase přímo v Národním divadle…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4"/>
          <a:stretch/>
        </p:blipFill>
        <p:spPr>
          <a:xfrm>
            <a:off x="5212724" y="275218"/>
            <a:ext cx="3795877" cy="3052999"/>
          </a:xfrm>
          <a:prstGeom prst="rect">
            <a:avLst/>
          </a:prstGeom>
        </p:spPr>
      </p:pic>
      <p:pic>
        <p:nvPicPr>
          <p:cNvPr id="1030" name="Picture 6" descr="https://img.blesk.cz/img/1/normal620/3216473_jirian-svorcova-anticharta-jan-werich-milos-kopecky-charta-komunismus-v2.jpg?v=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/>
          <a:stretch/>
        </p:blipFill>
        <p:spPr bwMode="auto">
          <a:xfrm>
            <a:off x="4572000" y="3467927"/>
            <a:ext cx="4436601" cy="322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8D6928E-C6BC-4150-A379-E156A222FBBE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315911442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nasregion.cz/wp-content/uploads/2017/11/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5238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598237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Listopad 1989 – všude plno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pražanů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</a:p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…demonstrují za svobodné volby!!!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31E8AF3-ED15-4E2A-B428-CA5936FE9FA2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09965965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dn.xsd.cz/resize/8113cf38711137039788547ae3df9024_resize=648,365_.jpg?hash=1e01af2fbd6003d0d34bb6eda5038a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91" y="188640"/>
            <a:ext cx="882087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544522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Listopad 1989 – všude plno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pražanů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</a:p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…demonstrují za svobodné volby!!!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8A8AEFC-B813-48E6-AD3B-6FA6E0B1FCBB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523185806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bush prah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875444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0" y="61653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Pražané vítají světové válečníky…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7E0F47A-AD84-41C1-8EEB-E340E688BE0F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94827700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franz-josef.cz/img_resize.php?id=8449&amp;type=db&amp;width=800&amp;height=600&amp;resizing_type=resamp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" t="8962" r="2189" b="18727"/>
          <a:stretch/>
        </p:blipFill>
        <p:spPr bwMode="auto">
          <a:xfrm>
            <a:off x="152981" y="548680"/>
            <a:ext cx="8810219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912" y="6165304"/>
            <a:ext cx="9141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František Josef II a jeho přivítání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pražany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94F57B8-6EF3-40AC-828E-532F367DF23E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199010794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ceskoamerickestoleti.cz/assets/0_1100x1100/nbln1k4hky.11011994-Clinton-Prague-05-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5235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0" y="61653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Pražané vítají světové válečníky…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E8F911C-38BE-44E1-8011-4378EC30DF99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955356076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tyden.cz/obrazek/is-1000213969-466688dca32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32656"/>
            <a:ext cx="825016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g.denik.cz/63/5f/demonstrace_bush2_denik-320-16x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2332"/>
            <a:ext cx="3048000" cy="171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61653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Pražané vítají světové válečníky…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FD33F76-3509-4746-BF7C-C805F2ED5DF7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976511806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mericanrhetoric.com/videoclips/barackobamapraguespee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883298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0" y="61653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Pražané vítají světové válečníky…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0A724D8-73F2-4F87-BB6B-6208043B0801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968500290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z.usembassy.gov/wp-content/uploads/sites/22/2016/04/ObamaPrague01-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889057" cy="592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0" y="61653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Pražané vítají světové válečníky…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1390061-4953-4B02-9D6B-75FAEE3D2D93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480524105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cho24.cz/img/551980d3e4b07f8b8f727188/1040/540/FIT?_sig=YkWB-VJrh774td0VD1WSF_i-NoNgiyR6eBrIJ5VAN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97" y="121396"/>
            <a:ext cx="8774201" cy="582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0" y="61653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Pražané vítají světové válečníky…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1DEAE1F-9FAC-438D-806E-B3F389B9D79F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175126974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dn.xsd.cz/resize/7ae5795398d836a7af7da71a76738295_resize=680,383_.jpg?hash=ccf9620f098cd8a2eb918f3f815119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882144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dn.xsd.cz/resize/4cc7d7e19257344abf9e6bde5758f708_resize=1021,758_.jpg?hash=5de9473533e5ef80a6eb040c9bb22cb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3588715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7545" y="5301208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Pražané se schází aby přivítali tetku Angelu…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9788994-F141-43A6-BCFC-8EF7CF30D1A7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216239791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586262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0" y="61653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Pražané se schází i kvůli gayům a lesbám…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C6155AE-D630-4069-B8B8-011A7AA84544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772089216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d06.jxs.cz/959/636/3a565c8740_102082938_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883893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0" y="61653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Pražané se schází aby zastavili islamizaci Prahy…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B1AD85C-F947-4854-A053-F2DEBB8895FD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741201694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5787"/>
            <a:ext cx="8870682" cy="443534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0" y="61653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Pražané se schází kvůli klimatu – 2018 – ať žije Gréta…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F867D3B-79C1-45FB-AC7A-79D30565C603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183227678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979712" y="4869160"/>
            <a:ext cx="70239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Pražané demonstrují proti Kalouskovi… 21.4.2012.</a:t>
            </a:r>
          </a:p>
          <a:p>
            <a:pPr algn="ctr"/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Největší demonstrace od roku 1989 - </a:t>
            </a: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protivládní demonstrace na Václavském náměstí v Praze se snažila donutit vládu k demisi, ministr Kalousek a premiér Nečas se stali nepřáteli státu číslo 1.</a:t>
            </a:r>
            <a:endParaRPr lang="pl-PL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img.blesk.cz/img/1/normal690/1256874_protesty-demonstrace-praha-vaclavak-vlada-pochod-odbory-kalousek-v0.jpg?v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884810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emonstrace praha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95526"/>
            <a:ext cx="1752129" cy="2628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C798F18-7809-4292-BF87-3E4E9E0F9107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79710351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1.wp.com/www.cysnews-new.cz/wp-content/uploads/2018/10/masaryk.jpg?resize=640%2C389&amp;ssl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/>
          <a:stretch/>
        </p:blipFill>
        <p:spPr bwMode="auto">
          <a:xfrm>
            <a:off x="179512" y="246737"/>
            <a:ext cx="8757256" cy="577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FF4B6F7-EDCC-42DD-A87C-55FBF3ABD18E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34583269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brnenskadrbna.cz/files/drbna/images/page/2019/06/24/size4-15613577694892-60-letna-lux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775000" cy="42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d15-a.sdn.szn.cz/d_15/c_img_E_I/YnMqKO.jpeg?fl=cro,0,84,1280,720%7Cres,1200,,1%7Cwebp,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577414"/>
            <a:ext cx="2475359" cy="3019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Obdélník 4"/>
          <p:cNvSpPr/>
          <p:nvPr/>
        </p:nvSpPr>
        <p:spPr>
          <a:xfrm>
            <a:off x="179511" y="5469031"/>
            <a:ext cx="60486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Pražané se schází a demonstrují proti svobodným volbám… za nitky tahá Kalousek!</a:t>
            </a:r>
          </a:p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Kalouska (z Tábora) jeho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pražané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milují…!</a:t>
            </a:r>
          </a:p>
        </p:txBody>
      </p:sp>
      <p:pic>
        <p:nvPicPr>
          <p:cNvPr id="3074" name="Picture 2" descr="https://g.cz/sites/default/files/resize/styles/clanek_-_velke_foto_586x330/public/field/image/2015/kalouseksluk-586x401.jpg?itok=NZrdkrQ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94" b="100000" l="2560" r="97611">
                        <a14:foregroundMark x1="46587" y1="5985" x2="38737" y2="13716"/>
                        <a14:foregroundMark x1="36177" y1="17207" x2="35495" y2="29426"/>
                        <a14:foregroundMark x1="51706" y1="5736" x2="62287" y2="11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87551"/>
            <a:ext cx="4536504" cy="3104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ený obdélníkový popisek 3"/>
          <p:cNvSpPr/>
          <p:nvPr/>
        </p:nvSpPr>
        <p:spPr>
          <a:xfrm>
            <a:off x="307974" y="332656"/>
            <a:ext cx="6640290" cy="1008112"/>
          </a:xfrm>
          <a:prstGeom prst="wedgeRoundRectCallout">
            <a:avLst>
              <a:gd name="adj1" fmla="val -19399"/>
              <a:gd name="adj2" fmla="val 161987"/>
              <a:gd name="adj3" fmla="val 16667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Přijďte, budou tam ti největší </a:t>
            </a:r>
            <a:r>
              <a:rPr lang="cs-CZ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dobroseři</a:t>
            </a:r>
            <a:r>
              <a:rPr lang="cs-CZ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magoři, </a:t>
            </a:r>
            <a:r>
              <a:rPr lang="cs-CZ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vypatlanci</a:t>
            </a:r>
            <a:r>
              <a:rPr lang="cs-CZ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kolaboranti z našeho hlavního města…</a:t>
            </a: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C991D7E-0331-4E8F-BDFB-877B3267E545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525852172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64"/>
          <a:stretch/>
        </p:blipFill>
        <p:spPr bwMode="auto">
          <a:xfrm>
            <a:off x="207872" y="3717032"/>
            <a:ext cx="8676000" cy="2302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d15-a.sdn.szn.cz/d_15/c_img_E_I/YnMqKO.jpeg?fl=cro,0,84,1280,720%7Cres,1200,,1%7Cwebp,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/>
          <a:stretch/>
        </p:blipFill>
        <p:spPr>
          <a:xfrm>
            <a:off x="207872" y="188640"/>
            <a:ext cx="8684608" cy="34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Obdélník 4"/>
          <p:cNvSpPr/>
          <p:nvPr/>
        </p:nvSpPr>
        <p:spPr>
          <a:xfrm>
            <a:off x="0" y="609329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Pražští umělci se opět schází a demonstrují a opět něco podepisují…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86" y="1700808"/>
            <a:ext cx="3348372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07662F2-6163-48F1-A670-6887CD4ECA72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879212234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476672"/>
            <a:ext cx="86409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Pražan, Pražák – obyvatel Prahy</a:t>
            </a:r>
          </a:p>
          <a:p>
            <a:endParaRPr lang="cs-CZ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Pražan 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obyvatelské jméno, které má dále podobu </a:t>
            </a: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Pražák, 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přechýlené tvary pak </a:t>
            </a: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Pražanka, Pražačka, 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plurál </a:t>
            </a: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Pražané, Pražani, Pražáci.</a:t>
            </a:r>
          </a:p>
          <a:p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Charakteristika obyvatel Prahy: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Pražák se pozná podle toho, že mluví a jedná jako blbec.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Jestliže v pátek odjedou náplavy na Moravu – sníží se IQ Prahy na 50%...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Pražáci jsou páni tvorstva, a když už to nedávají najevo, tak si to alespoň myslí. Kdyby tak tušili to, co zbytek republiky považuje za samozřejmost…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Praha je hlavní město České republiky, nikoli světa!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skromný Pražák se v džungli (pro něj vše od metru za hranicí Prahy dál) považuje za privilegovaného, kterému je třeba projevovat elementární úctu!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skutečnosti je Pražák pro přespolní a priori kokot, jen se objeví na horizontu.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Pražák žije ve virtuální realitě, ve které všichni na západ, jih a východ od Prahy mluví nějakým divným nářečím, což je legrační a směšné, zatímco zbytek republiky má s Pražáky v tomto ohledu zcela jiný problém:</a:t>
            </a:r>
          </a:p>
          <a:p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Nerozumí jim ani slovo!</a:t>
            </a:r>
            <a:b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4942301-23B7-4EFE-A13F-F479C38590B6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953464754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demonstrace prah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6040"/>
            <a:ext cx="5023818" cy="6192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380312" y="4941168"/>
            <a:ext cx="1528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Demonstrace v Praze 1897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1CA0162-8027-44AF-AD97-A38B6529DA3E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167312915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476672"/>
            <a:ext cx="8712968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Příručka pro „nepražáka“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Pokud se budete chtít v centru zeptat na cestu, mluvte rovnou anglicky.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Nenadávejte Pražákovi do čecháčků nebo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cajzlů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Pravděpodobně je původem z Moravy nebo ze Slovenska.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všech, kteří přišli do Prahy z větší dálky než je 5 kilometrů od poslední satelitní vesnice, se hovoří jako o náplavách nebo naplaveninách. A to bez ohledu na geografické okolnosti. Pražák ve skutečnosti netuší, odkud a kterým směrem teče Vltava. Pouze ví, že jeden její konec je na Slapech a druhý u Zoologické zahrady v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Tróji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Chcete-li si získat respekt, tvrďte všem, že fandíte Baníku. Nebudou Vás mít rádi, ale budou se Vás bát. Vůbec přitom nezáleží na tom, z které části Moravy jste. V Praze stejně nikdo neví, kde Ostrava leží. Většina si myslí, že je v Polsku.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Svůj moravský dialekt se při komunikaci nesnažte potlačovat. Pražák považuje moravský přízvuk za velmi zábavný. U žen je exotický přízvuk dokonce považován za sexy doplněk.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pražském metru nemluvte jako o krtkovi. Ve skutečnosti tak v Praze nikdo metru neříká a vypadali byste staromódně. Když už chcete být in, raději říkejte, že jedete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sockou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Nezdržujte se v Praze déle, než je nezbytně nutné. Pokud tam budete jezdit příliš často nebo dokonce pracovat, přestanou Vás doma mít rádi. Příliš úzké vztahy s Pražáky jsou obzvláště na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brněnsku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považovány za neodpustitelnou krvesmilnou zradu.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15298DA-C30E-48D2-A4E1-4D36EF23C3B7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23826362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" t="1081" r="1027" b="1122"/>
          <a:stretch/>
        </p:blipFill>
        <p:spPr bwMode="auto">
          <a:xfrm>
            <a:off x="322729" y="331695"/>
            <a:ext cx="8499022" cy="615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B48A302-CA5F-4667-B656-2B525E5799EA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43236506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ustrcr.cz/wp-content/uploads/2009/03/foto18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2927" cy="615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6351711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Výmluvné obrázky pražských ulic z 15. března 1939.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A5DE087-4681-41DF-99D9-2BCF11C1371D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45818184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t24.ceskatelevize.cz/sites/default/files/styles/scale_1180/public/images/1070554-553310.jpg?itok=6_uDJT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4526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0" y="6093296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Výmluvné obrázky pražských ulic z 15. března 1939.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02D84B4-18CB-4170-9A43-B4BA94E94ADA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77105125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.cncenter.cz/img/3/article/1950326_protektorat-hitler-hacha-v3.jpg?v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6672"/>
            <a:ext cx="873121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0" y="6269250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Jsme svoji, jsme svoji…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089E422-8044-446A-B5F6-193DAE60BD62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69205767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" t="2423" b="14479"/>
          <a:stretch/>
        </p:blipFill>
        <p:spPr bwMode="auto">
          <a:xfrm>
            <a:off x="179511" y="188640"/>
            <a:ext cx="7056785" cy="64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236296" y="404664"/>
            <a:ext cx="18356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Jsme svoji, jsme svoji…</a:t>
            </a:r>
          </a:p>
          <a:p>
            <a:pPr algn="ctr"/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Loajálnost k nacistické říši demonstrovali 24.6.1942 pražští divadelníci přímo v Národním divadle…</a:t>
            </a:r>
          </a:p>
          <a:p>
            <a:pPr algn="ctr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…odsoudili atentát na Heydricha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027CE5E-9479-4817-8599-A0045C60F053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03424988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.cncenter.cz/img/12/full/3440864_reinhard-heydrich-rakev-lafeta-v0.jpg?v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6" y="260648"/>
            <a:ext cx="8531917" cy="59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912" y="6207695"/>
            <a:ext cx="9141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Reinhard Heydrich - rozloučení </a:t>
            </a:r>
            <a:r>
              <a:rPr lang="cs-CZ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pražanů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 katem…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55C7253-E651-4E5A-BFC4-65623B96CE21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92979930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1126</Words>
  <Application>Microsoft Office PowerPoint</Application>
  <PresentationFormat>Předvádění na obrazovce (4:3)</PresentationFormat>
  <Paragraphs>120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9" baseType="lpstr">
      <vt:lpstr>Arial</vt:lpstr>
      <vt:lpstr>Calibri</vt:lpstr>
      <vt:lpstr>Wingdings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Alois</dc:creator>
  <cp:lastModifiedBy>Pavel</cp:lastModifiedBy>
  <cp:revision>45</cp:revision>
  <dcterms:created xsi:type="dcterms:W3CDTF">2019-11-18T17:42:38Z</dcterms:created>
  <dcterms:modified xsi:type="dcterms:W3CDTF">2025-12-25T22:59:47Z</dcterms:modified>
</cp:coreProperties>
</file>