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slideshow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16"/>
  </p:notesMasterIdLst>
  <p:sldIdLst>
    <p:sldId id="256" r:id="rId2"/>
    <p:sldId id="269" r:id="rId3"/>
    <p:sldId id="267" r:id="rId4"/>
    <p:sldId id="270" r:id="rId5"/>
    <p:sldId id="266" r:id="rId6"/>
    <p:sldId id="261" r:id="rId7"/>
    <p:sldId id="257" r:id="rId8"/>
    <p:sldId id="265" r:id="rId9"/>
    <p:sldId id="258" r:id="rId10"/>
    <p:sldId id="262" r:id="rId11"/>
    <p:sldId id="260" r:id="rId12"/>
    <p:sldId id="263" r:id="rId13"/>
    <p:sldId id="259" r:id="rId14"/>
    <p:sldId id="264" r:id="rId15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00"/>
    <a:srgbClr val="F6C700"/>
    <a:srgbClr val="996600"/>
    <a:srgbClr val="BC9800"/>
    <a:srgbClr val="DAB000"/>
    <a:srgbClr val="993300"/>
    <a:srgbClr val="735827"/>
    <a:srgbClr val="800000"/>
    <a:srgbClr val="A50021"/>
    <a:srgbClr val="753A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122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99CFA1-7FD3-4C63-AE99-D0E9F4417261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395834-C9F1-46D7-96B0-05349C07B5D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616669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395834-C9F1-46D7-96B0-05349C07B5D6}" type="slidenum">
              <a:rPr lang="cs-CZ" smtClean="0"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351174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/>
              <a:t>Kliknutím lze upravit styl.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/>
              <a:t>Kliknutím lze upravit styl předlohy.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E2A92-3AC4-402F-9BAF-0F4158213A08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91BDA-E4E3-4CC8-8DA5-E47773CA349C}" type="slidenum">
              <a:rPr lang="cs-CZ" smtClean="0"/>
              <a:t>‹#›</a:t>
            </a:fld>
            <a:endParaRPr lang="cs-CZ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/>
              <a:t>Kliknutím lze upravit styl.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cs-CZ"/>
              <a:t>Kliknutím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E2A92-3AC4-402F-9BAF-0F4158213A08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91BDA-E4E3-4CC8-8DA5-E47773CA349C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/>
              <a:t>Kliknutím lze upravit styl.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E2A92-3AC4-402F-9BAF-0F4158213A08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91BDA-E4E3-4CC8-8DA5-E47773CA349C}" type="slidenum">
              <a:rPr lang="cs-CZ" smtClean="0"/>
              <a:t>‹#›</a:t>
            </a:fld>
            <a:endParaRPr lang="cs-CZ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cs-CZ"/>
              <a:t>Kliknutím lze upravit styl.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/>
              <a:t>Kliknutím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/>
              <a:t>Kliknutím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E2A92-3AC4-402F-9BAF-0F4158213A08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91BDA-E4E3-4CC8-8DA5-E47773CA349C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cs-CZ"/>
              <a:t>Kliknutím lze upravit styl.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/>
              <a:t>Kliknutím lze upravit styly předlohy textu.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/>
              <a:t>Kliknutím lze upravit styly předlohy textu.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/>
              <a:t>Kliknutím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/>
              <a:t>Kliknutím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E2A92-3AC4-402F-9BAF-0F4158213A08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91BDA-E4E3-4CC8-8DA5-E47773CA349C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/>
              <a:t>Kliknutím lze upravit styl.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E2A92-3AC4-402F-9BAF-0F4158213A08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91BDA-E4E3-4CC8-8DA5-E47773CA349C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E2A92-3AC4-402F-9BAF-0F4158213A08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91BDA-E4E3-4CC8-8DA5-E47773CA349C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/>
              <a:t>Kliknutím lze upravit styl.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cs-CZ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/>
              <a:t>Kliknutím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E2A92-3AC4-402F-9BAF-0F4158213A08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91BDA-E4E3-4CC8-8DA5-E47773CA349C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cs-CZ"/>
              <a:t>Kliknutím lze upravit styl.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E2A92-3AC4-402F-9BAF-0F4158213A08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7091BDA-E4E3-4CC8-8DA5-E47773CA349C}" type="slidenum">
              <a:rPr lang="cs-CZ" smtClean="0"/>
              <a:t>‹#›</a:t>
            </a:fld>
            <a:endParaRPr lang="cs-CZ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cs-CZ"/>
              <a:t>Kliknutím na ikonu přidáte obrázek.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/>
              <a:t>Kliknutím lze upravit styl.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/>
              <a:t>Kliknutím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E2A92-3AC4-402F-9BAF-0F4158213A08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91BDA-E4E3-4CC8-8DA5-E47773CA349C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cs-CZ"/>
              <a:t>Kliknutím lze upravit styl.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cs-CZ"/>
              <a:t>Kliknutím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E2A92-3AC4-402F-9BAF-0F4158213A08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91BDA-E4E3-4CC8-8DA5-E47773CA349C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cs-CZ"/>
              <a:t>Kliknutím lze upravit styl.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/>
              <a:t>Kliknutím lze upravit styly předlohy textu.</a:t>
            </a:r>
          </a:p>
          <a:p>
            <a:pPr lvl="1" eaLnBrk="1" latinLnBrk="0" hangingPunct="1"/>
            <a:r>
              <a:rPr kumimoji="0" lang="cs-CZ"/>
              <a:t>Druhá úroveň</a:t>
            </a:r>
          </a:p>
          <a:p>
            <a:pPr lvl="2" eaLnBrk="1" latinLnBrk="0" hangingPunct="1"/>
            <a:r>
              <a:rPr kumimoji="0" lang="cs-CZ"/>
              <a:t>Třetí úroveň</a:t>
            </a:r>
          </a:p>
          <a:p>
            <a:pPr lvl="3" eaLnBrk="1" latinLnBrk="0" hangingPunct="1"/>
            <a:r>
              <a:rPr kumimoji="0" lang="cs-CZ"/>
              <a:t>Čtvrtá úroveň</a:t>
            </a:r>
          </a:p>
          <a:p>
            <a:pPr lvl="4" eaLnBrk="1" latinLnBrk="0" hangingPunct="1"/>
            <a:r>
              <a:rPr kumimoji="0" lang="cs-CZ"/>
              <a:t>Pátá úroveň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E4E2A92-3AC4-402F-9BAF-0F4158213A08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7091BDA-E4E3-4CC8-8DA5-E47773CA349C}" type="slidenum">
              <a:rPr lang="cs-CZ" smtClean="0"/>
              <a:t>‹#›</a:t>
            </a:fld>
            <a:endParaRPr lang="cs-CZ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4932592" y="2060848"/>
            <a:ext cx="4176464" cy="1139552"/>
          </a:xfrm>
        </p:spPr>
        <p:txBody>
          <a:bodyPr/>
          <a:lstStyle/>
          <a:p>
            <a:pPr algn="ctr"/>
            <a:r>
              <a:rPr lang="cs-CZ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Josef Mánes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5076056" y="3573016"/>
            <a:ext cx="3744416" cy="792088"/>
          </a:xfrm>
        </p:spPr>
        <p:txBody>
          <a:bodyPr>
            <a:normAutofit/>
          </a:bodyPr>
          <a:lstStyle/>
          <a:p>
            <a:pPr algn="ctr"/>
            <a:r>
              <a:rPr lang="cs-CZ" sz="3600" i="1" dirty="0">
                <a:solidFill>
                  <a:srgbClr val="F6C700"/>
                </a:solidFill>
                <a:latin typeface="+mj-lt"/>
              </a:rPr>
              <a:t> malíř života</a:t>
            </a:r>
          </a:p>
        </p:txBody>
      </p:sp>
      <p:pic>
        <p:nvPicPr>
          <p:cNvPr id="4" name="Obrázek 3" descr="Josef Mánes (1820-1871) | Malíř, Portrét, Autoportrét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5576" y="1085265"/>
            <a:ext cx="3816424" cy="49755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54CE82FA-53DE-4481-8FBF-627E341D5237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8450596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https://www.payne.cz/3xS43787/ManesJosef08.jp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18962" y="836712"/>
            <a:ext cx="4248472" cy="554461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ovéPole 2"/>
          <p:cNvSpPr txBox="1"/>
          <p:nvPr/>
        </p:nvSpPr>
        <p:spPr>
          <a:xfrm>
            <a:off x="539552" y="695595"/>
            <a:ext cx="4608512" cy="59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rgbClr val="BC9800"/>
                </a:solidFill>
              </a:rPr>
              <a:t>12. května 1820 se narodil český malíř </a:t>
            </a:r>
            <a:r>
              <a:rPr lang="cs-CZ" sz="2000" b="1" dirty="0">
                <a:solidFill>
                  <a:srgbClr val="BC9800"/>
                </a:solidFill>
              </a:rPr>
              <a:t>JOSEF MÁNES.</a:t>
            </a:r>
          </a:p>
          <a:p>
            <a:endParaRPr lang="cs-CZ" dirty="0">
              <a:solidFill>
                <a:srgbClr val="BC9800"/>
              </a:solidFill>
            </a:endParaRPr>
          </a:p>
          <a:p>
            <a:r>
              <a:rPr lang="cs-CZ" dirty="0">
                <a:solidFill>
                  <a:srgbClr val="996600"/>
                </a:solidFill>
              </a:rPr>
              <a:t>Jeden z našich nejvýznamnějších výtvarníků slaví dvousté jubilem.</a:t>
            </a:r>
          </a:p>
          <a:p>
            <a:endParaRPr lang="cs-CZ" dirty="0">
              <a:solidFill>
                <a:srgbClr val="996600"/>
              </a:solidFill>
            </a:endParaRPr>
          </a:p>
          <a:p>
            <a:r>
              <a:rPr lang="cs-CZ" dirty="0">
                <a:solidFill>
                  <a:srgbClr val="996600"/>
                </a:solidFill>
              </a:rPr>
              <a:t>Pojďme společně krátce nahlédnout do jeho </a:t>
            </a:r>
          </a:p>
          <a:p>
            <a:r>
              <a:rPr lang="cs-CZ" dirty="0">
                <a:solidFill>
                  <a:srgbClr val="996600"/>
                </a:solidFill>
              </a:rPr>
              <a:t>pestrého života, který se odrazil i v příbězích krásných obrazů. </a:t>
            </a:r>
          </a:p>
          <a:p>
            <a:endParaRPr lang="cs-CZ" dirty="0">
              <a:solidFill>
                <a:srgbClr val="996600"/>
              </a:solidFill>
            </a:endParaRPr>
          </a:p>
          <a:p>
            <a:r>
              <a:rPr lang="cs-CZ" dirty="0">
                <a:solidFill>
                  <a:srgbClr val="996600"/>
                </a:solidFill>
              </a:rPr>
              <a:t>Malý Josef, nejmladší dítě rodiny Mánesů, prý uměl, stejně jako jeho sourozenci, dřív skvěle malovat, než se naučil číst a psát.</a:t>
            </a:r>
          </a:p>
          <a:p>
            <a:endParaRPr lang="cs-CZ" dirty="0">
              <a:solidFill>
                <a:srgbClr val="996600"/>
              </a:solidFill>
            </a:endParaRPr>
          </a:p>
          <a:p>
            <a:r>
              <a:rPr lang="cs-CZ" dirty="0">
                <a:solidFill>
                  <a:srgbClr val="996600"/>
                </a:solidFill>
              </a:rPr>
              <a:t>Přestože byl jemný a citlivý člověk, nikdy se neoženil. Starší sestra dostála slibu, který dala jejich otci. Zajistí, aby oba bratři Josef i Quido zůstali navždy svobodní. Josefovu jedinou lásku propustila ze služby a vyhnala. Posmutnělý malíř se pak věnoval pouze svému milovanému umění.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6A5A00CF-D258-4788-AEB5-5BEF0ACEE44E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5550783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Antonín Mánes – Wikipedie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552" y="200623"/>
            <a:ext cx="2347495" cy="34541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5124" name="Picture 4" descr="Quido Mánes – Wikipedie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93730" y="1077859"/>
            <a:ext cx="2160240" cy="25769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7" name="Obrázek 6" descr="Václav Mánes – Wikipedie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82190" y="703127"/>
            <a:ext cx="2376264" cy="29516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TextovéPole 2"/>
          <p:cNvSpPr txBox="1"/>
          <p:nvPr/>
        </p:nvSpPr>
        <p:spPr>
          <a:xfrm>
            <a:off x="3001918" y="260648"/>
            <a:ext cx="3021628" cy="646331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cs-CZ" sz="3600" b="1" dirty="0">
                <a:solidFill>
                  <a:srgbClr val="BC9800"/>
                </a:solidFill>
                <a:latin typeface="+mj-lt"/>
              </a:rPr>
              <a:t>Rodina umělců</a:t>
            </a:r>
            <a:r>
              <a:rPr lang="cs-CZ" sz="36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</a:p>
        </p:txBody>
      </p:sp>
      <p:sp>
        <p:nvSpPr>
          <p:cNvPr id="4" name="TextovéPole 3"/>
          <p:cNvSpPr txBox="1"/>
          <p:nvPr/>
        </p:nvSpPr>
        <p:spPr>
          <a:xfrm>
            <a:off x="6297484" y="3905045"/>
            <a:ext cx="259228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u="sng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QUIDO MÁNES</a:t>
            </a:r>
            <a:endParaRPr lang="cs-CZ" b="1" u="sng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3">
                  <a:lumMod val="50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accent3">
                    <a:lumMod val="50000"/>
                  </a:schemeClr>
                </a:solidFill>
              </a:rPr>
              <a:t>mladší bratr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accent3">
                    <a:lumMod val="50000"/>
                  </a:schemeClr>
                </a:solidFill>
              </a:rPr>
              <a:t>malíř žánrových scén z městského a vesnického života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accent3">
                    <a:lumMod val="50000"/>
                  </a:schemeClr>
                </a:solidFill>
              </a:rPr>
              <a:t>ilustroval Babičku B. Němcové i </a:t>
            </a:r>
            <a:r>
              <a:rPr lang="cs-CZ" dirty="0" err="1">
                <a:solidFill>
                  <a:schemeClr val="accent3">
                    <a:lumMod val="50000"/>
                  </a:schemeClr>
                </a:solidFill>
              </a:rPr>
              <a:t>Cervantesova</a:t>
            </a:r>
            <a:r>
              <a:rPr lang="cs-CZ" dirty="0">
                <a:solidFill>
                  <a:schemeClr val="accent3">
                    <a:lumMod val="50000"/>
                  </a:schemeClr>
                </a:solidFill>
              </a:rPr>
              <a:t> Dona </a:t>
            </a:r>
            <a:r>
              <a:rPr lang="cs-CZ" dirty="0" err="1">
                <a:solidFill>
                  <a:schemeClr val="accent3">
                    <a:lumMod val="50000"/>
                  </a:schemeClr>
                </a:solidFill>
              </a:rPr>
              <a:t>Quijota</a:t>
            </a:r>
            <a:endParaRPr lang="cs-CZ" dirty="0">
              <a:solidFill>
                <a:schemeClr val="accent3">
                  <a:lumMod val="50000"/>
                </a:schemeClr>
              </a:solidFill>
            </a:endParaRPr>
          </a:p>
          <a:p>
            <a:endParaRPr lang="cs-CZ" dirty="0">
              <a:solidFill>
                <a:srgbClr val="993300"/>
              </a:solidFill>
            </a:endParaRPr>
          </a:p>
        </p:txBody>
      </p:sp>
      <p:sp>
        <p:nvSpPr>
          <p:cNvPr id="5" name="TextovéPole 4"/>
          <p:cNvSpPr txBox="1"/>
          <p:nvPr/>
        </p:nvSpPr>
        <p:spPr>
          <a:xfrm>
            <a:off x="539552" y="4005064"/>
            <a:ext cx="244827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u="sng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ANTONÍN MÁNES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bg2">
                    <a:lumMod val="50000"/>
                  </a:schemeClr>
                </a:solidFill>
              </a:rPr>
              <a:t>otec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bg2">
                    <a:lumMod val="50000"/>
                  </a:schemeClr>
                </a:solidFill>
              </a:rPr>
              <a:t>ředitel krajinářské školy Akademie výtvarných umění v Praze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bg2">
                    <a:lumMod val="50000"/>
                  </a:schemeClr>
                </a:solidFill>
              </a:rPr>
              <a:t>milovník české krajiny</a:t>
            </a:r>
          </a:p>
        </p:txBody>
      </p:sp>
      <p:sp>
        <p:nvSpPr>
          <p:cNvPr id="8" name="TextovéPole 7"/>
          <p:cNvSpPr txBox="1"/>
          <p:nvPr/>
        </p:nvSpPr>
        <p:spPr>
          <a:xfrm>
            <a:off x="3491880" y="3933056"/>
            <a:ext cx="237626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u="sng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Václav Mánes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>
                <a:solidFill>
                  <a:srgbClr val="735827"/>
                </a:solidFill>
              </a:rPr>
              <a:t>strýc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>
                <a:solidFill>
                  <a:srgbClr val="735827"/>
                </a:solidFill>
              </a:rPr>
              <a:t>v mládí studoval malbu starých mistrů v Itálii v Římě a věnoval se náboženským tématům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>
                <a:solidFill>
                  <a:srgbClr val="735827"/>
                </a:solidFill>
              </a:rPr>
              <a:t>prozatímní ředitel pražské Akademie </a:t>
            </a:r>
          </a:p>
          <a:p>
            <a:endParaRPr lang="cs-CZ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/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A44F1A8A-B046-4F48-A19D-E34E0BF288D2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41624403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3798" y="1700808"/>
            <a:ext cx="3176615" cy="43438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TextovéPole 2"/>
          <p:cNvSpPr txBox="1"/>
          <p:nvPr/>
        </p:nvSpPr>
        <p:spPr>
          <a:xfrm>
            <a:off x="1259632" y="404664"/>
            <a:ext cx="2376264" cy="92333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cs-CZ" b="1" u="sng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Amálie Mánesová</a:t>
            </a:r>
            <a:r>
              <a:rPr lang="cs-CZ" dirty="0"/>
              <a:t> </a:t>
            </a:r>
            <a:r>
              <a:rPr lang="cs-CZ" b="1" dirty="0">
                <a:solidFill>
                  <a:schemeClr val="bg2">
                    <a:lumMod val="50000"/>
                  </a:schemeClr>
                </a:solidFill>
              </a:rPr>
              <a:t>– malířka a obětavá starší sestra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4587172" y="3140968"/>
            <a:ext cx="40324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rgbClr val="753A15"/>
                </a:solidFill>
              </a:rPr>
              <a:t>Aby jako zdatná malířka nemalovala mužské figury, přemluvil ji otec </a:t>
            </a:r>
          </a:p>
          <a:p>
            <a:r>
              <a:rPr lang="cs-CZ" dirty="0">
                <a:solidFill>
                  <a:srgbClr val="753A15"/>
                </a:solidFill>
              </a:rPr>
              <a:t>k výhradní specializaci na krajinomalbu.</a:t>
            </a:r>
          </a:p>
        </p:txBody>
      </p:sp>
      <p:sp>
        <p:nvSpPr>
          <p:cNvPr id="6" name="TextovéPole 5"/>
          <p:cNvSpPr txBox="1"/>
          <p:nvPr/>
        </p:nvSpPr>
        <p:spPr>
          <a:xfrm rot="396870">
            <a:off x="4536867" y="1052736"/>
            <a:ext cx="403244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chemeClr val="accent2">
                    <a:lumMod val="75000"/>
                  </a:schemeClr>
                </a:solidFill>
              </a:rPr>
              <a:t>Jako žena nemohla studovat malbu na pražské Akademii, přesto docházela do rodin významných lidí a vyučovala kresbu. Mezi její žačky patřily např. Renáta </a:t>
            </a:r>
            <a:r>
              <a:rPr lang="cs-CZ" dirty="0" err="1">
                <a:solidFill>
                  <a:schemeClr val="accent2">
                    <a:lumMod val="75000"/>
                  </a:schemeClr>
                </a:solidFill>
              </a:rPr>
              <a:t>Tyršová</a:t>
            </a:r>
            <a:r>
              <a:rPr lang="cs-CZ" dirty="0">
                <a:solidFill>
                  <a:schemeClr val="accent2">
                    <a:lumMod val="75000"/>
                  </a:schemeClr>
                </a:solidFill>
              </a:rPr>
              <a:t> nebo vnučky Františka Palackého Márinka a Libuška.</a:t>
            </a:r>
          </a:p>
        </p:txBody>
      </p:sp>
      <p:sp>
        <p:nvSpPr>
          <p:cNvPr id="7" name="TextovéPole 6"/>
          <p:cNvSpPr txBox="1"/>
          <p:nvPr/>
        </p:nvSpPr>
        <p:spPr>
          <a:xfrm rot="21379931">
            <a:off x="4396444" y="4641605"/>
            <a:ext cx="43924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rgbClr val="993300"/>
                </a:solidFill>
              </a:rPr>
              <a:t>Na rozdíl od svých sourozenců byla velmi praktická žena. Z výnosů své soukromé malířské školy financovala chod domácnosti i studia obou bratrů. 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73BB0E78-BF1A-4A13-BEFD-022ACEA08004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8848592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Zhodnocení první turistické sezóny zámku Čechy pod Kosířem - Kdy ...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197211">
            <a:off x="390927" y="1228527"/>
            <a:ext cx="4425303" cy="31669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Obrázek 3" descr="Akademie výtvarných umění v Mnichově - Mnichov, Německo | Sygic Travel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88578">
            <a:off x="4074043" y="3533236"/>
            <a:ext cx="4288287" cy="26188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TextovéPole 4"/>
          <p:cNvSpPr txBox="1"/>
          <p:nvPr/>
        </p:nvSpPr>
        <p:spPr>
          <a:xfrm>
            <a:off x="323528" y="170030"/>
            <a:ext cx="2613015" cy="1200329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cs-CZ" sz="3600" b="1" dirty="0">
                <a:solidFill>
                  <a:schemeClr val="bg2">
                    <a:lumMod val="50000"/>
                  </a:schemeClr>
                </a:solidFill>
              </a:rPr>
              <a:t>Osudová místa</a:t>
            </a:r>
          </a:p>
        </p:txBody>
      </p:sp>
      <p:sp>
        <p:nvSpPr>
          <p:cNvPr id="6" name="TextovéPole 5"/>
          <p:cNvSpPr txBox="1"/>
          <p:nvPr/>
        </p:nvSpPr>
        <p:spPr>
          <a:xfrm rot="206385">
            <a:off x="262450" y="5136138"/>
            <a:ext cx="31721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Akademie výtvarných umění v Mnichově</a:t>
            </a:r>
            <a:r>
              <a:rPr lang="cs-CZ" dirty="0">
                <a:solidFill>
                  <a:schemeClr val="accent2">
                    <a:lumMod val="50000"/>
                  </a:schemeClr>
                </a:solidFill>
              </a:rPr>
              <a:t>, Josef studuje u malíře Petera von Cornelia historickou malbu.</a:t>
            </a:r>
          </a:p>
        </p:txBody>
      </p:sp>
      <p:sp>
        <p:nvSpPr>
          <p:cNvPr id="7" name="TextovéPole 6"/>
          <p:cNvSpPr txBox="1"/>
          <p:nvPr/>
        </p:nvSpPr>
        <p:spPr>
          <a:xfrm>
            <a:off x="5396310" y="770193"/>
            <a:ext cx="364018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Zámek Čechy pod Kosířem </a:t>
            </a:r>
            <a:r>
              <a:rPr lang="cs-CZ" dirty="0">
                <a:solidFill>
                  <a:schemeClr val="accent4">
                    <a:lumMod val="50000"/>
                  </a:schemeClr>
                </a:solidFill>
              </a:rPr>
              <a:t>na Hané, kde Josef pobývá u rodiny svého příznivce hraběte Bedřicha Sylva – </a:t>
            </a:r>
            <a:r>
              <a:rPr lang="cs-CZ" dirty="0" err="1">
                <a:solidFill>
                  <a:schemeClr val="accent4">
                    <a:lumMod val="50000"/>
                  </a:schemeClr>
                </a:solidFill>
              </a:rPr>
              <a:t>Tarouccy</a:t>
            </a:r>
            <a:r>
              <a:rPr lang="cs-CZ" dirty="0">
                <a:solidFill>
                  <a:schemeClr val="accent4">
                    <a:lumMod val="50000"/>
                  </a:schemeClr>
                </a:solidFill>
              </a:rPr>
              <a:t>. Vyzdobil zde nejen Velký sál zámku, ale často sem zajížděl také za zábavou a klidem. Rodině pro radost vyráběl malované dopisní papíry i dámské vějíře.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5417F7CC-801D-4CD7-9377-EA04B60C12D8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0654757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https://zena-in.cz/media/2020/03/25/5e7b44ff82803image.pn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55976" y="836712"/>
            <a:ext cx="4104456" cy="517815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3" name="TextovéPole 2"/>
          <p:cNvSpPr txBox="1"/>
          <p:nvPr/>
        </p:nvSpPr>
        <p:spPr>
          <a:xfrm>
            <a:off x="169970" y="236546"/>
            <a:ext cx="3672408" cy="1200329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cs-CZ" sz="3600" b="1" dirty="0">
                <a:solidFill>
                  <a:srgbClr val="BC9800"/>
                </a:solidFill>
              </a:rPr>
              <a:t>Příběh obrazu JOSEFÍNA</a:t>
            </a:r>
          </a:p>
        </p:txBody>
      </p:sp>
      <p:sp>
        <p:nvSpPr>
          <p:cNvPr id="4" name="TextovéPole 3"/>
          <p:cNvSpPr txBox="1"/>
          <p:nvPr/>
        </p:nvSpPr>
        <p:spPr>
          <a:xfrm>
            <a:off x="277982" y="1772816"/>
            <a:ext cx="34563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chemeClr val="accent4">
                    <a:lumMod val="75000"/>
                  </a:schemeClr>
                </a:solidFill>
              </a:rPr>
              <a:t>Mánes měl k obrazu mimořádný vztah, k vidění byl přímo v jeho ateliéru a nikdy ho neprodal.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287524" y="2934160"/>
            <a:ext cx="32403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chemeClr val="accent4">
                    <a:lumMod val="75000"/>
                  </a:schemeClr>
                </a:solidFill>
              </a:rPr>
              <a:t>Pro intimní atmosféru bývá nazýván „česká Mona Lisa“.</a:t>
            </a:r>
          </a:p>
        </p:txBody>
      </p:sp>
      <p:sp>
        <p:nvSpPr>
          <p:cNvPr id="6" name="TextovéPole 5"/>
          <p:cNvSpPr txBox="1"/>
          <p:nvPr/>
        </p:nvSpPr>
        <p:spPr>
          <a:xfrm>
            <a:off x="315484" y="3933056"/>
            <a:ext cx="30243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chemeClr val="accent4">
                    <a:lumMod val="75000"/>
                  </a:schemeClr>
                </a:solidFill>
              </a:rPr>
              <a:t>Kdo je záhadná kyprá žena dodnes nevíme. Říká se, že inspirací mohla být nešťastná láska a matka jeho nemanželské dcery Josefy Františka Šťovíčková.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FD616A2F-495A-4DDC-9079-08B21FD5A88D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9262892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Josef Mánes: Švadlenka | Čeští autoři | Portrét | Obrazy ...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552" y="692696"/>
            <a:ext cx="4032448" cy="575167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4" name="Obdélník 3"/>
          <p:cNvSpPr/>
          <p:nvPr/>
        </p:nvSpPr>
        <p:spPr>
          <a:xfrm>
            <a:off x="5263204" y="283743"/>
            <a:ext cx="3240360" cy="1200329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cs-CZ" sz="3600" b="1" dirty="0">
                <a:solidFill>
                  <a:srgbClr val="BC9800"/>
                </a:solidFill>
              </a:rPr>
              <a:t>Příběh obrazu ŠVADLENKA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4885466" y="1916832"/>
            <a:ext cx="38164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chemeClr val="accent2">
                    <a:lumMod val="75000"/>
                  </a:schemeClr>
                </a:solidFill>
              </a:rPr>
              <a:t>Švadlenkou šijící svatební šaty je údajně Františka Pokorná, nevěsta malíře Adolfa Kosárka, těžce nemocného tuberkulózou.</a:t>
            </a:r>
          </a:p>
        </p:txBody>
      </p:sp>
      <p:sp>
        <p:nvSpPr>
          <p:cNvPr id="6" name="TextovéPole 5"/>
          <p:cNvSpPr txBox="1"/>
          <p:nvPr/>
        </p:nvSpPr>
        <p:spPr>
          <a:xfrm>
            <a:off x="4895366" y="3356992"/>
            <a:ext cx="349951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chemeClr val="accent2">
                    <a:lumMod val="75000"/>
                  </a:schemeClr>
                </a:solidFill>
              </a:rPr>
              <a:t>Obrázek Panny Marie Karlovské, ochránkyně budoucích matek, který vidíme na zdi obrazu, je tak narážkou na Františčino těhotenství. </a:t>
            </a:r>
          </a:p>
          <a:p>
            <a:endParaRPr lang="cs-CZ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cs-CZ" dirty="0">
                <a:solidFill>
                  <a:schemeClr val="accent2">
                    <a:lumMod val="75000"/>
                  </a:schemeClr>
                </a:solidFill>
              </a:rPr>
              <a:t>Malý ptáček, puštěný z klece pak znamená budoucí nešťastný osud portrétované dívky.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30B22594-C7C1-46D4-B950-C9BD0EAEC2F6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7375111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Josef Mánes - Setkání Petrarcy s Laurou v Avignonu roku 1327 - Setkání Petrarky s Laurou v Avignonu roku 1327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6828" y="1268760"/>
            <a:ext cx="5688632" cy="388843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4" name="TextovéPole 3"/>
          <p:cNvSpPr txBox="1"/>
          <p:nvPr/>
        </p:nvSpPr>
        <p:spPr>
          <a:xfrm>
            <a:off x="899592" y="116632"/>
            <a:ext cx="6912768" cy="83099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cs-CZ" sz="2400" b="1" dirty="0">
                <a:solidFill>
                  <a:srgbClr val="BC9800"/>
                </a:solidFill>
              </a:rPr>
              <a:t>Příběh obrazu SETKÁNÍ PETRARCY S LAUROU</a:t>
            </a:r>
          </a:p>
          <a:p>
            <a:r>
              <a:rPr lang="cs-CZ" sz="2400" b="1" dirty="0">
                <a:solidFill>
                  <a:srgbClr val="BC9800"/>
                </a:solidFill>
              </a:rPr>
              <a:t> V AVIGNONU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6228184" y="1412776"/>
            <a:ext cx="288032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rgbClr val="996600"/>
                </a:solidFill>
              </a:rPr>
              <a:t>Mánesova první velká historická kompozice. Obraz maloval celých pět let a dokončil jej až během studia v Mnichově, kde jej po vystavení zakoupila Krasoumná jednota za větší finanční obnos 660 zlatých</a:t>
            </a:r>
            <a:r>
              <a:rPr lang="cs-CZ" dirty="0"/>
              <a:t>.</a:t>
            </a:r>
          </a:p>
        </p:txBody>
      </p:sp>
      <p:sp>
        <p:nvSpPr>
          <p:cNvPr id="6" name="TextovéPole 5"/>
          <p:cNvSpPr txBox="1"/>
          <p:nvPr/>
        </p:nvSpPr>
        <p:spPr>
          <a:xfrm>
            <a:off x="3491880" y="5589240"/>
            <a:ext cx="54726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rgbClr val="996600"/>
                </a:solidFill>
              </a:rPr>
              <a:t>Námětem obrazu je výjev ze života italského renesančního básníka Francesca </a:t>
            </a:r>
            <a:r>
              <a:rPr lang="cs-CZ" dirty="0" err="1">
                <a:solidFill>
                  <a:srgbClr val="996600"/>
                </a:solidFill>
              </a:rPr>
              <a:t>Petrarcy</a:t>
            </a:r>
            <a:r>
              <a:rPr lang="cs-CZ" dirty="0">
                <a:solidFill>
                  <a:srgbClr val="996600"/>
                </a:solidFill>
              </a:rPr>
              <a:t> – první setkání na ranní mši a jeho okouzlení dívkou Laurou.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17C6C489-F582-4B85-B0FE-08BDEB5EF882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8483931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Josef Mánes: Líbánky na Hané (Honeymooner), 1849 | Umění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79912" y="1268760"/>
            <a:ext cx="4824536" cy="480150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3" name="TextovéPole 2"/>
          <p:cNvSpPr txBox="1"/>
          <p:nvPr/>
        </p:nvSpPr>
        <p:spPr>
          <a:xfrm>
            <a:off x="467544" y="260648"/>
            <a:ext cx="2952328" cy="138499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cs-CZ" sz="2800" b="1" dirty="0">
                <a:solidFill>
                  <a:srgbClr val="BC9800"/>
                </a:solidFill>
              </a:rPr>
              <a:t>Příběh obrazu LÍBÁNKY NA HANÉ</a:t>
            </a:r>
          </a:p>
        </p:txBody>
      </p:sp>
      <p:sp>
        <p:nvSpPr>
          <p:cNvPr id="4" name="TextovéPole 3"/>
          <p:cNvSpPr txBox="1"/>
          <p:nvPr/>
        </p:nvSpPr>
        <p:spPr>
          <a:xfrm>
            <a:off x="467544" y="2117735"/>
            <a:ext cx="316835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chemeClr val="accent2">
                    <a:lumMod val="75000"/>
                  </a:schemeClr>
                </a:solidFill>
              </a:rPr>
              <a:t>Děj obrazu se odehrává za krásné letní neděle roku 1849. Koník táhne bryčku s novomanželi – dvacetiletou Hanačkou Františkou Janečkovou a jejím manželem, pocházejícím z Kojetína</a:t>
            </a:r>
            <a:r>
              <a:rPr lang="cs-CZ" dirty="0">
                <a:solidFill>
                  <a:srgbClr val="990000"/>
                </a:solidFill>
              </a:rPr>
              <a:t>.</a:t>
            </a:r>
          </a:p>
        </p:txBody>
      </p:sp>
      <p:sp>
        <p:nvSpPr>
          <p:cNvPr id="6" name="TextovéPole 5"/>
          <p:cNvSpPr txBox="1"/>
          <p:nvPr/>
        </p:nvSpPr>
        <p:spPr>
          <a:xfrm>
            <a:off x="499868" y="4509120"/>
            <a:ext cx="30243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chemeClr val="accent2">
                    <a:lumMod val="75000"/>
                  </a:schemeClr>
                </a:solidFill>
              </a:rPr>
              <a:t>Známé je dokonce i jméno koně. Jmenoval se Linda a pocházel z Čech pod Kosířem.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B98D5422-4D2E-4979-A8ED-5DD5FBD42BB1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40331945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Josef Mánes (Czech, 1820-1871) Červené paraplíčko | Art, Lovers ...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3568" y="836712"/>
            <a:ext cx="3816424" cy="525658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3" name="TextovéPole 2"/>
          <p:cNvSpPr txBox="1"/>
          <p:nvPr/>
        </p:nvSpPr>
        <p:spPr>
          <a:xfrm>
            <a:off x="5292080" y="260648"/>
            <a:ext cx="2664296" cy="138499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cs-CZ" sz="2800" b="1" dirty="0">
                <a:solidFill>
                  <a:srgbClr val="BC9800"/>
                </a:solidFill>
              </a:rPr>
              <a:t>Příběh obrazu ČERVENÉ PARAPLÍČKO</a:t>
            </a:r>
          </a:p>
        </p:txBody>
      </p:sp>
      <p:sp>
        <p:nvSpPr>
          <p:cNvPr id="4" name="TextovéPole 3"/>
          <p:cNvSpPr txBox="1"/>
          <p:nvPr/>
        </p:nvSpPr>
        <p:spPr>
          <a:xfrm rot="436975">
            <a:off x="4752022" y="2197015"/>
            <a:ext cx="3744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rgbClr val="B63722"/>
                </a:solidFill>
              </a:rPr>
              <a:t>Název obrazu bývá také Krajina před bouří.</a:t>
            </a:r>
          </a:p>
        </p:txBody>
      </p:sp>
      <p:sp>
        <p:nvSpPr>
          <p:cNvPr id="5" name="TextovéPole 4"/>
          <p:cNvSpPr txBox="1"/>
          <p:nvPr/>
        </p:nvSpPr>
        <p:spPr>
          <a:xfrm rot="21333041">
            <a:off x="4994221" y="3152905"/>
            <a:ext cx="36004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rgbClr val="B63722"/>
                </a:solidFill>
              </a:rPr>
              <a:t>Obraz je součástí cyklu Život na zámku, zhotoveného pro Sylva – </a:t>
            </a:r>
            <a:r>
              <a:rPr lang="cs-CZ" dirty="0" err="1">
                <a:solidFill>
                  <a:srgbClr val="B63722"/>
                </a:solidFill>
              </a:rPr>
              <a:t>Tarouccy</a:t>
            </a:r>
            <a:r>
              <a:rPr lang="cs-CZ" dirty="0">
                <a:solidFill>
                  <a:srgbClr val="B63722"/>
                </a:solidFill>
              </a:rPr>
              <a:t> a zobrazuje rokokový pár v družném rozhovoru za horkého letního dne s blížící se bouří.</a:t>
            </a:r>
          </a:p>
          <a:p>
            <a:endParaRPr lang="cs-CZ" dirty="0">
              <a:solidFill>
                <a:srgbClr val="B63722"/>
              </a:solidFill>
            </a:endParaRPr>
          </a:p>
          <a:p>
            <a:r>
              <a:rPr lang="cs-CZ" dirty="0">
                <a:solidFill>
                  <a:srgbClr val="B63722"/>
                </a:solidFill>
              </a:rPr>
              <a:t>Osud obrazu je také bouřlivý,  původně zdobil hraběcí sídlo v Čechách pod Kosířem, během válečných let 1939 – 1945 zmizel a dosud nebyl nalezen.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E155C9D2-4075-4F29-A3C4-E99AC5F70301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6709686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3568" y="1031650"/>
            <a:ext cx="4032448" cy="537804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44208" y="4216498"/>
            <a:ext cx="1576426" cy="245571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sp>
        <p:nvSpPr>
          <p:cNvPr id="2" name="TextovéPole 1"/>
          <p:cNvSpPr txBox="1"/>
          <p:nvPr/>
        </p:nvSpPr>
        <p:spPr>
          <a:xfrm>
            <a:off x="5062404" y="800178"/>
            <a:ext cx="388843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chemeClr val="accent4">
                    <a:lumMod val="75000"/>
                  </a:schemeClr>
                </a:solidFill>
              </a:rPr>
              <a:t>Kdo by neznal příběh Rukopisů Královédvorského a Zelenohorského. Stejně tak i spory o jejich pravost, které hýbaly českou společností.</a:t>
            </a:r>
          </a:p>
          <a:p>
            <a:endParaRPr lang="cs-CZ" dirty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cs-CZ" dirty="0">
                <a:solidFill>
                  <a:schemeClr val="accent2">
                    <a:lumMod val="75000"/>
                  </a:schemeClr>
                </a:solidFill>
              </a:rPr>
              <a:t>Nakladatel </a:t>
            </a:r>
            <a:r>
              <a:rPr lang="cs-CZ" dirty="0" err="1">
                <a:solidFill>
                  <a:schemeClr val="accent2">
                    <a:lumMod val="75000"/>
                  </a:schemeClr>
                </a:solidFill>
              </a:rPr>
              <a:t>Bellmann</a:t>
            </a:r>
            <a:r>
              <a:rPr lang="cs-CZ" dirty="0">
                <a:solidFill>
                  <a:schemeClr val="accent2">
                    <a:lumMod val="75000"/>
                  </a:schemeClr>
                </a:solidFill>
              </a:rPr>
              <a:t> Mánese oslovil s finančně velkorysou nabídkou na vydání díla s ilustracemi. Ten v touze po dokonalosti pracoval velmi pomalu a po čtyřech letech práce bylo ke značné nelibosti zadavatele hotovo jen 12 ilustrací. </a:t>
            </a:r>
          </a:p>
        </p:txBody>
      </p:sp>
      <p:sp>
        <p:nvSpPr>
          <p:cNvPr id="4" name="TextovéPole 3"/>
          <p:cNvSpPr txBox="1"/>
          <p:nvPr/>
        </p:nvSpPr>
        <p:spPr>
          <a:xfrm>
            <a:off x="1259632" y="95241"/>
            <a:ext cx="6264696" cy="58477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cs-CZ" sz="3200" b="1" dirty="0">
                <a:solidFill>
                  <a:srgbClr val="BC9800"/>
                </a:solidFill>
              </a:rPr>
              <a:t>Krátké ohlédnutí za RUKOPISY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374CBD6B-CF4B-4755-8044-22111DE06186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692886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Josef Mánes - Podobizna baronky Jany Kotzové z Dobrše | Národní ...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6" y="692696"/>
            <a:ext cx="3888432" cy="4540488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050" name="Picture 2" descr="Josef Mánes - Podobizna Anny Náprstkové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32174" y="2708920"/>
            <a:ext cx="2914794" cy="3816424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ovéPole 2"/>
          <p:cNvSpPr txBox="1"/>
          <p:nvPr/>
        </p:nvSpPr>
        <p:spPr>
          <a:xfrm>
            <a:off x="681211" y="58273"/>
            <a:ext cx="6234453" cy="46166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cs-CZ" sz="2400" b="1" dirty="0">
                <a:solidFill>
                  <a:srgbClr val="BC9800"/>
                </a:solidFill>
              </a:rPr>
              <a:t>Příběhy zapomenutých PORTRÉTŮ</a:t>
            </a:r>
          </a:p>
        </p:txBody>
      </p:sp>
      <p:sp>
        <p:nvSpPr>
          <p:cNvPr id="4" name="TextovéPole 3"/>
          <p:cNvSpPr txBox="1"/>
          <p:nvPr/>
        </p:nvSpPr>
        <p:spPr>
          <a:xfrm>
            <a:off x="181333" y="5301208"/>
            <a:ext cx="57606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chemeClr val="accent2">
                    <a:lumMod val="75000"/>
                  </a:schemeClr>
                </a:solidFill>
              </a:rPr>
              <a:t>Podobizna baronky </a:t>
            </a:r>
            <a:r>
              <a:rPr lang="cs-CZ" b="1" dirty="0">
                <a:solidFill>
                  <a:schemeClr val="accent2">
                    <a:lumMod val="75000"/>
                  </a:schemeClr>
                </a:solidFill>
              </a:rPr>
              <a:t>Jany </a:t>
            </a:r>
            <a:r>
              <a:rPr lang="cs-CZ" b="1" dirty="0" err="1">
                <a:solidFill>
                  <a:schemeClr val="accent2">
                    <a:lumMod val="75000"/>
                  </a:schemeClr>
                </a:solidFill>
              </a:rPr>
              <a:t>Kotzové</a:t>
            </a:r>
            <a:r>
              <a:rPr lang="cs-CZ" b="1" dirty="0">
                <a:solidFill>
                  <a:schemeClr val="accent2">
                    <a:lumMod val="75000"/>
                  </a:schemeClr>
                </a:solidFill>
              </a:rPr>
              <a:t> z </a:t>
            </a:r>
            <a:r>
              <a:rPr lang="cs-CZ" b="1" dirty="0" err="1">
                <a:solidFill>
                  <a:schemeClr val="accent2">
                    <a:lumMod val="75000"/>
                  </a:schemeClr>
                </a:solidFill>
              </a:rPr>
              <a:t>Dobrše</a:t>
            </a:r>
            <a:r>
              <a:rPr lang="cs-CZ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cs-CZ" dirty="0">
                <a:solidFill>
                  <a:schemeClr val="accent2">
                    <a:lumMod val="75000"/>
                  </a:schemeClr>
                </a:solidFill>
              </a:rPr>
              <a:t>z roku 1866 zachycuje dceru krajského hejtmana a místodržitele </a:t>
            </a:r>
          </a:p>
          <a:p>
            <a:r>
              <a:rPr lang="cs-CZ" dirty="0">
                <a:solidFill>
                  <a:schemeClr val="accent2">
                    <a:lumMod val="75000"/>
                  </a:schemeClr>
                </a:solidFill>
              </a:rPr>
              <a:t>v Brně barona </a:t>
            </a:r>
            <a:r>
              <a:rPr lang="cs-CZ" dirty="0" err="1">
                <a:solidFill>
                  <a:schemeClr val="accent2">
                    <a:lumMod val="75000"/>
                  </a:schemeClr>
                </a:solidFill>
              </a:rPr>
              <a:t>Kotze</a:t>
            </a:r>
            <a:r>
              <a:rPr lang="cs-CZ" dirty="0">
                <a:solidFill>
                  <a:schemeClr val="accent2">
                    <a:lumMod val="75000"/>
                  </a:schemeClr>
                </a:solidFill>
              </a:rPr>
              <a:t>. Mánes se na jeho panství uchýlil před pruskou okupací. Půvabná dívka se brzy vdala a odstěhovala za manželem do Lince.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4416201" y="582404"/>
            <a:ext cx="453650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>
                <a:solidFill>
                  <a:srgbClr val="753A15"/>
                </a:solidFill>
              </a:rPr>
              <a:t>Anna Náprstková</a:t>
            </a:r>
            <a:r>
              <a:rPr lang="cs-CZ" dirty="0">
                <a:solidFill>
                  <a:srgbClr val="753A15"/>
                </a:solidFill>
              </a:rPr>
              <a:t>, zakladatelka Českého průmyslového muzea, byla mecenáškou mnoha umělců. O zhotovení portrétu jednali její synové, bratři Náprstkovi již od roku 1846.</a:t>
            </a:r>
          </a:p>
          <a:p>
            <a:r>
              <a:rPr lang="cs-CZ" dirty="0">
                <a:solidFill>
                  <a:srgbClr val="753A15"/>
                </a:solidFill>
              </a:rPr>
              <a:t>K realizaci došlo až po Mánesově návratu ze studií v Mnichově roku 1850.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2A1747D3-6532-4E8F-92DA-3B0B40425214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5686884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Pražský orloj - The Prague Astronomical Clock -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528" y="396669"/>
            <a:ext cx="3436987" cy="24429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Obrázek 2" descr="Mánes: Medailon KVĚTEN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52265" y="2746088"/>
            <a:ext cx="2798440" cy="277939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Obrázek 3" descr="Mánes: Medailon SRPEN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11760" y="3429000"/>
            <a:ext cx="3086472" cy="3027767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TextovéPole 4"/>
          <p:cNvSpPr txBox="1"/>
          <p:nvPr/>
        </p:nvSpPr>
        <p:spPr>
          <a:xfrm>
            <a:off x="4716016" y="188640"/>
            <a:ext cx="3600400" cy="83099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cs-CZ" sz="2400" b="1" dirty="0">
                <a:solidFill>
                  <a:srgbClr val="BC9800"/>
                </a:solidFill>
              </a:rPr>
              <a:t>ORLOJ</a:t>
            </a:r>
            <a:r>
              <a:rPr lang="cs-CZ" sz="2400" dirty="0">
                <a:solidFill>
                  <a:srgbClr val="BC9800"/>
                </a:solidFill>
              </a:rPr>
              <a:t> v Praze – příběh zdobený zlatem</a:t>
            </a:r>
          </a:p>
        </p:txBody>
      </p:sp>
      <p:sp>
        <p:nvSpPr>
          <p:cNvPr id="6" name="TextovéPole 5"/>
          <p:cNvSpPr txBox="1"/>
          <p:nvPr/>
        </p:nvSpPr>
        <p:spPr>
          <a:xfrm>
            <a:off x="3923928" y="1268760"/>
            <a:ext cx="504056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rgbClr val="A50021"/>
                </a:solidFill>
              </a:rPr>
              <a:t>Kalendářní deska byla prestižní zakázkou. Mánes ji přijal i přes nízký honorář a obtíže s nedostatkem místa v ateliéru. Jako celek tak vznikla v provizorních podmínkách ve Staroměstské radnici</a:t>
            </a:r>
            <a:r>
              <a:rPr lang="cs-CZ" dirty="0">
                <a:solidFill>
                  <a:srgbClr val="990000"/>
                </a:solidFill>
              </a:rPr>
              <a:t>.</a:t>
            </a:r>
          </a:p>
        </p:txBody>
      </p:sp>
      <p:sp>
        <p:nvSpPr>
          <p:cNvPr id="7" name="TextovéPole 6"/>
          <p:cNvSpPr txBox="1"/>
          <p:nvPr/>
        </p:nvSpPr>
        <p:spPr>
          <a:xfrm>
            <a:off x="334053" y="3356992"/>
            <a:ext cx="194421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rgbClr val="990000"/>
                </a:solidFill>
              </a:rPr>
              <a:t>Přátelé jej od práce na Orloji odrazovali. On sám jen těžko snášel věčné dohadování s kritiky, které podlamovalo jeho i tak dost křehké duševní zdraví.</a:t>
            </a:r>
          </a:p>
        </p:txBody>
      </p:sp>
      <p:sp>
        <p:nvSpPr>
          <p:cNvPr id="8" name="TextovéPole 7"/>
          <p:cNvSpPr txBox="1"/>
          <p:nvPr/>
        </p:nvSpPr>
        <p:spPr>
          <a:xfrm>
            <a:off x="5580112" y="5805264"/>
            <a:ext cx="30963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rgbClr val="800000"/>
                </a:solidFill>
              </a:rPr>
              <a:t>Slavnostního odhalení v srpnu 1866 se pro nemoc již neúčastnil.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3ACB3BF5-F07A-4EDB-ABBE-360577EF83EF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41547308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idx="4294967295"/>
          </p:nvPr>
        </p:nvSpPr>
        <p:spPr>
          <a:xfrm>
            <a:off x="431222" y="5289391"/>
            <a:ext cx="8135938" cy="1223963"/>
          </a:xfrm>
        </p:spPr>
        <p:txBody>
          <a:bodyPr>
            <a:normAutofit fontScale="90000"/>
          </a:bodyPr>
          <a:lstStyle/>
          <a:p>
            <a:pPr algn="ctr"/>
            <a:r>
              <a:rPr lang="cs-CZ" sz="4000" dirty="0"/>
              <a:t>Děkujeme za společné chvíle nad obrazy.</a:t>
            </a:r>
          </a:p>
        </p:txBody>
      </p:sp>
      <p:pic>
        <p:nvPicPr>
          <p:cNvPr id="5" name="Obrázek 4" descr="Josef Mánes: Při čtení | Čeští autoři | Portrét | Obrazy ...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35696" y="548680"/>
            <a:ext cx="5326991" cy="53526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9CE67CA1-C9B7-4100-8D68-56873507B1E3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07007583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ok">
  <a:themeElements>
    <a:clrScheme name="Mediá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Tok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ok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565</TotalTime>
  <Words>936</Words>
  <Application>Microsoft Office PowerPoint</Application>
  <PresentationFormat>Předvádění na obrazovce (4:3)</PresentationFormat>
  <Paragraphs>84</Paragraphs>
  <Slides>14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14</vt:i4>
      </vt:variant>
    </vt:vector>
  </HeadingPairs>
  <TitlesOfParts>
    <vt:vector size="19" baseType="lpstr">
      <vt:lpstr>Arial</vt:lpstr>
      <vt:lpstr>Calibri</vt:lpstr>
      <vt:lpstr>Constantia</vt:lpstr>
      <vt:lpstr>Wingdings 2</vt:lpstr>
      <vt:lpstr>Tok</vt:lpstr>
      <vt:lpstr>Josef Mánes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Děkujeme za společné chvíle nad obrazy.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asistent.va</dc:creator>
  <cp:lastModifiedBy>Pavel</cp:lastModifiedBy>
  <cp:revision>84</cp:revision>
  <dcterms:created xsi:type="dcterms:W3CDTF">2020-05-14T06:06:30Z</dcterms:created>
  <dcterms:modified xsi:type="dcterms:W3CDTF">2025-12-25T22:58:37Z</dcterms:modified>
</cp:coreProperties>
</file>