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80" r:id="rId7"/>
    <p:sldId id="260" r:id="rId8"/>
    <p:sldId id="261" r:id="rId9"/>
    <p:sldId id="262" r:id="rId10"/>
    <p:sldId id="281" r:id="rId11"/>
    <p:sldId id="263" r:id="rId12"/>
    <p:sldId id="264" r:id="rId13"/>
    <p:sldId id="265" r:id="rId14"/>
    <p:sldId id="282" r:id="rId15"/>
    <p:sldId id="266" r:id="rId16"/>
    <p:sldId id="267" r:id="rId17"/>
    <p:sldId id="268" r:id="rId18"/>
    <p:sldId id="269" r:id="rId19"/>
    <p:sldId id="283" r:id="rId20"/>
    <p:sldId id="284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9" r:id="rId42"/>
    <p:sldId id="298" r:id="rId43"/>
    <p:sldId id="297" r:id="rId44"/>
    <p:sldId id="301" r:id="rId45"/>
    <p:sldId id="302" r:id="rId46"/>
    <p:sldId id="303" r:id="rId47"/>
    <p:sldId id="304" r:id="rId48"/>
    <p:sldId id="305" r:id="rId49"/>
    <p:sldId id="300" r:id="rId50"/>
    <p:sldId id="306" r:id="rId51"/>
    <p:sldId id="278" r:id="rId5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549CF1-1ABD-D0D3-9C7E-50B81B7C5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97E6C5E-F9B9-F196-23C8-3B909C03C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BACD7F3-9C04-D898-00F2-BC99189C4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26F470-7827-1D54-BB19-7CFF28A6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3AE7F8-D573-55BF-64E4-C58BBBD2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8219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6A916D-F02C-9A77-B8DA-9A98C3E11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9C9DE8-CCDD-2673-0639-75A45F3D1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41EDDDE-FFF3-710A-150C-13E3FA1EE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FC3EA2-F166-DA01-9261-7AFDDDF2C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059C113-99BE-A77D-3D99-F09AC8733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1469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B57DA9-8E92-4C25-78BA-9FAF3DE76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AF41D1D-4594-A001-D906-0AC2BBC4B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9E50A9-0635-263C-9009-9E0183A7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095C40-64B0-89CB-DB48-98BEF331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4FFEF2-0776-2932-437D-7BDF1D950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4807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70DB16-F218-4E05-2966-1FF5795E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D75DA9-7F87-E8CE-498C-8AFA39CD0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4BD8E59-FACC-DD46-D556-1194D4315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515ADD4-D479-9E72-0EFE-748C8E171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1B8AC20-586C-753F-A2E3-4FEDEBDD4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2B4A487-B34E-1079-7059-9F930976A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592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04543-E27B-D7C2-2355-B690E97D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A7510EE-E608-B1F9-F025-E493C2C79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657AA50-A84F-75D2-C493-F807F7C8A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8819E6-8769-EDCE-7967-FB17E3743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AC50215-A80B-464B-5B7C-4FE2A09EE5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CC72611-1B04-4ABA-0682-8FA35E85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17FD838-F53A-9FE1-9483-D79D0D604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D2E7FFF-6AC5-C036-316E-3F52D5BDD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9355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8F96BA-4C35-881F-8D10-E81D7FFA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5F427E0-04FD-6346-57CC-398C36BAF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55ABAF0-86DC-6DB9-0A19-7E0C07AB4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A417B0A-7D02-05BB-2A91-E3C7D36D0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0562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154DDEE-1254-15BC-5CFD-8CC9A6BC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98C1242-593B-9864-8E2A-14A3D4AC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96AE16-7A92-873B-D4A5-7C512FD00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1541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9DB817-5F4F-307F-B73E-AA379C75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8C7DC8F-A652-9071-2EF1-F9731A9B2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6448D80-7F79-1DA6-61A7-B729B70BF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0858042-4F62-7C15-9D93-80E7D3301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4C7FBB-8F9E-632A-FE7C-7DC9187BC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2AAF492-175B-7C22-0A94-31E544D42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9626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5B902B-BA40-D93D-2C25-3F01F4090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218CD49-2FFF-368A-D5A2-7904645E1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08B84D8-F9DB-B2BD-956B-55AC91ECA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B8F5D32-D012-96FC-7876-3EBFFFA16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D53BFD6-4445-8FEC-B905-0AB5DF166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BB3C94-3216-A3FA-1715-E9FC2AB9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041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5CB3F4-5CC1-D5C9-EA67-151059541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7968258-967E-8AF1-FE7A-4AC3052B0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E4FFE3-8EEA-4833-8031-7252C726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44F758-CB1C-153F-2B5D-95C4AB902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03C5759-C638-419F-458C-C1D4823A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9693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565135D-5665-9601-3763-41E7BB8C55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9938B0E-BC83-73EC-5A0F-9A69703031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AAAA07-0D1E-F893-57D9-DC5D4298A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C8258C-14B9-A64B-1DF6-5577BB21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1840DF-D34D-C6A5-051B-DAB2D8887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7253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64E0890-249E-C4B0-D5F9-DB22DC1BB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A23DAB3-FB48-5858-2E11-F58675853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F04D753-6FD7-79BA-0B78-F27B2101D7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94B42-6EDA-4E74-B895-68F15AAA0CA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63077B-9761-8436-355E-9F78FB729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A0E4E7-3B5A-B4D8-354F-2FD87A46D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5AAC5-3451-4298-9755-DEE7CD9793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107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3E647D-63EE-84B1-6E30-48ADE52CA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9600" dirty="0">
                <a:latin typeface="Algiers" pitchFamily="2" charset="0"/>
              </a:rPr>
              <a:t>ALBATROS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983D5C8-AE49-DFA4-37C1-B2C86353F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1068"/>
            <a:ext cx="9144000" cy="1655762"/>
          </a:xfrm>
        </p:spPr>
        <p:txBody>
          <a:bodyPr>
            <a:normAutofit/>
          </a:bodyPr>
          <a:lstStyle/>
          <a:p>
            <a:r>
              <a:rPr lang="cs-CZ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</a:rPr>
              <a:t>Takové malé zavzpomínání…..</a:t>
            </a:r>
          </a:p>
        </p:txBody>
      </p:sp>
      <p:pic>
        <p:nvPicPr>
          <p:cNvPr id="4" name="André Rieu-poslední růže-abeceda1">
            <a:hlinkClick r:id="" action="ppaction://media"/>
            <a:extLst>
              <a:ext uri="{FF2B5EF4-FFF2-40B4-BE49-F238E27FC236}">
                <a16:creationId xmlns:a16="http://schemas.microsoft.com/office/drawing/2014/main" id="{A0A667EC-E050-A196-C76F-B8223E7F19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V="1">
            <a:off x="5608637" y="1122363"/>
            <a:ext cx="487363" cy="472271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68E6D735-7921-66F7-1910-D94EAB2B83BF}"/>
              </a:ext>
            </a:extLst>
          </p:cNvPr>
          <p:cNvSpPr/>
          <p:nvPr/>
        </p:nvSpPr>
        <p:spPr>
          <a:xfrm>
            <a:off x="4983983" y="474243"/>
            <a:ext cx="1497204" cy="176851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3F71AFD-E231-9E64-7FD0-B0608F3FA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335" y="730965"/>
            <a:ext cx="952500" cy="109537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C725B32-A6A6-47EF-8409-E7FA99AEFB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5211762"/>
            <a:ext cx="1047750" cy="104775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BD777CF6-339C-46BC-920A-87EE6CF3E57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07262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1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F09B25-9138-288F-6E3F-6E1FBE06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713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04E9EC-E4A7-1243-B882-660459998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6796"/>
            <a:ext cx="10515600" cy="505828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Tu "sametovou" revoluci nám byl čert dlužen !!!!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A neodskákalo to jen Aero Vodochody !!!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I ten super cukroval, který byl nelepší v Evropě  syčáci prodali "frantíkům" a ti ho do dvou let zbourali!!!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6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To by jeden brečel !!!</a:t>
            </a:r>
            <a:endParaRPr lang="cs-CZ" sz="3600" b="1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aramond Pro Bold" panose="02020702060506020403" pitchFamily="18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0" dirty="0"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 </a:t>
            </a:r>
            <a:r>
              <a:rPr lang="cs-C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</a:rPr>
              <a:t>A co přikázali amíci, když Avia Vodochody koupili?</a:t>
            </a:r>
            <a:br>
              <a:rPr lang="cs-C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</a:rPr>
            </a:br>
            <a:r>
              <a:rPr lang="cs-C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</a:rPr>
              <a:t>Okamžitě rozmlátit a zlikvidovat veškeré výrobní přípravky!</a:t>
            </a:r>
            <a:br>
              <a:rPr lang="cs-C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</a:rPr>
            </a:br>
            <a:r>
              <a:rPr lang="cs-C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</a:rPr>
              <a:t>A proč? ....  hm</a:t>
            </a:r>
            <a:br>
              <a:rPr lang="cs-CZ" sz="36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anose="02020702060506020403" pitchFamily="18" charset="-18"/>
                <a:ea typeface="Times New Roman" panose="02020603050405020304" pitchFamily="18" charset="0"/>
              </a:rPr>
            </a:br>
            <a:r>
              <a:rPr lang="cs-CZ" sz="3600" kern="0" dirty="0"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cs-CZ" sz="3600" kern="100" dirty="0">
              <a:effectLst/>
              <a:latin typeface="Adobe Garamond Pro Bold" panose="02020702060506020403" pitchFamily="18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0DA6300-334C-4154-9A8B-743FC2A895D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11804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D1C0C2-B6EE-A025-1F51-A2CA79DCC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5949" y="365125"/>
            <a:ext cx="2130357" cy="1325563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Anglie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F797498-A56F-060A-8ECD-AFDBDF202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45949" cy="686542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1DBA5ED-FAE1-4FA8-A598-9685CD4343D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71815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EA15FC-C5D7-A4A3-45E4-CB3CEC592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04" y="365125"/>
            <a:ext cx="2509736" cy="1325563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Německo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EB59E32-8718-4854-DEE8-A16AEAABA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690" y="0"/>
            <a:ext cx="945931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CA0EB59-619D-46C7-A8A5-AC263B81354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61106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0BD7BA-91D6-DBF7-BF45-5FE9B3BA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1379" y="151116"/>
            <a:ext cx="3073940" cy="666007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Austrálie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AF2C5B3-D2DC-EECD-1C9A-2849BF196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25" y="739302"/>
            <a:ext cx="9028151" cy="611869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69E46C4-8FAA-4C93-9D18-2853120DCCB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71079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C15BD6-9FC3-95F7-F94C-7658FAFC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21" y="219211"/>
            <a:ext cx="10515600" cy="1025930"/>
          </a:xfrm>
        </p:spPr>
        <p:txBody>
          <a:bodyPr>
            <a:normAutofit fontScale="90000"/>
          </a:bodyPr>
          <a:lstStyle/>
          <a:p>
            <a:r>
              <a:rPr lang="cs-CZ" kern="0" dirty="0"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Fenomén Albatros, pro osvěžení paměti !!!</a:t>
            </a:r>
            <a:br>
              <a:rPr lang="cs-CZ" kern="0" dirty="0">
                <a:effectLst/>
                <a:latin typeface="Amazone AT" pitchFamily="2" charset="0"/>
                <a:ea typeface="Times New Roman" panose="02020603050405020304" pitchFamily="18" charset="0"/>
              </a:rPr>
            </a:br>
            <a:endParaRPr lang="cs-CZ" dirty="0">
              <a:latin typeface="Amazone AT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DC3EBD-CD5B-B5C0-7681-4ED2F348F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379" y="818545"/>
            <a:ext cx="11086628" cy="47308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600" b="1" kern="0" dirty="0">
                <a:solidFill>
                  <a:srgbClr val="1B59D3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J</a:t>
            </a:r>
            <a:r>
              <a:rPr lang="cs-CZ" sz="3600" b="1" kern="0" dirty="0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ak jsem se nedávno dozvěděl  od jednoho mladého, ale znalého pirátského svazáka v ČT, za těch komoušů to ale byla bída,  jak jsme technologicky zaostávali za vyspělým světem. Inu, posuďme každý sám. V letech 1971 až 1996 bylo v Aeru Vodochody vyrobeno přes 2900 cvičných letadel 2. generace L-39Albatros. Albatros nepřekonal v počtu vyrobených kusů svého předchůdce, L-29 Delfín, kterých bylo v Aeru v letech 1963 až1974 vyrobeno 3665 kusů. To všechno jsou bezkonkurenční počty, žádné jiné cvičné tryskové letadlo na světě se svými vyrobenými kusy nemůžeš těmito počty rovnat. </a:t>
            </a:r>
            <a:endParaRPr lang="cs-CZ" sz="3600" dirty="0">
              <a:latin typeface="Adobe Garamond Pro Bold" panose="02020702060506020403" pitchFamily="18" charset="-18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142276B-1509-4A4E-94A0-775822DBA32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2458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12E2E6-C38B-76CD-6631-0F0ADCA66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519" y="184826"/>
            <a:ext cx="2799945" cy="782547"/>
          </a:xfrm>
        </p:spPr>
        <p:txBody>
          <a:bodyPr>
            <a:normAutofit/>
          </a:bodyPr>
          <a:lstStyle/>
          <a:p>
            <a:r>
              <a:rPr lang="cs-CZ" sz="4000" dirty="0">
                <a:latin typeface="Algiers" pitchFamily="2" charset="0"/>
              </a:rPr>
              <a:t>Austrálie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75C5D3D-3596-26F0-2C59-15DC16F6C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82" y="818180"/>
            <a:ext cx="8907036" cy="603981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1CA62E0-E5A1-4222-8A54-6AC3D347F29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87600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E57593-F9CA-13AF-1653-38F34FD2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0095" y="10551"/>
            <a:ext cx="2704290" cy="715739"/>
          </a:xfrm>
        </p:spPr>
        <p:txBody>
          <a:bodyPr>
            <a:normAutofit fontScale="90000"/>
          </a:bodyPr>
          <a:lstStyle/>
          <a:p>
            <a:r>
              <a:rPr lang="cs-CZ" sz="4000" dirty="0">
                <a:latin typeface="Algiers" pitchFamily="2" charset="0"/>
              </a:rPr>
              <a:t>Austrálie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C77BD8A-8A47-A2A6-91FC-2E901B23F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993" y="726290"/>
            <a:ext cx="9084014" cy="613171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8B07886-1938-4A4C-B90D-4E30D865930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86627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3E8450-FEA1-E5D2-8CAB-93F4BD9D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439" y="223736"/>
            <a:ext cx="2916677" cy="642026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Bangladéš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E114162-92E4-50EF-B7DC-F38E52A3B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095" y="745855"/>
            <a:ext cx="9077810" cy="614265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28F6655-0A39-4FC5-8AB6-1C1617A210F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72967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8D6468-256D-9C44-3EA7-D9FFE75DA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636" y="391387"/>
            <a:ext cx="11591611" cy="5272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600" b="1" kern="0" dirty="0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Delfínů dnes létají pouze desítky strojů. Dnes již desítky let starý Albatros měl mnohem větší štěstí, a dodnes jich létá přes tisíc. A co víc, stovky strojů se dostaly do soukromých rukou. Je to dnes nejrozšířenější soukromý tryskáč a v podstatě jediný profi typ, který je volně prodejný.  V USA se dnes prodává mezi 200 až 300 tisíci dolary za stroj, středně bohatí piloti si jej kupují jako rychlé osobní letadlo. Jen v USA jsou jich registrovány asi tři stovky. Je-li ve světě pro motorkáře kultovním strojem </a:t>
            </a:r>
            <a:r>
              <a:rPr lang="cs-CZ" sz="3600" b="1" kern="0" dirty="0" err="1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Harley</a:t>
            </a:r>
            <a:r>
              <a:rPr lang="cs-CZ" sz="3600" b="1" kern="0" dirty="0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, tak pro movité piloty je to náš Albatros. Mnoho Albatrosů létá u různých akrobatických skupin. I u nás kdysi létali instruktoři z Košic akrobatickou skupinu !!! </a:t>
            </a:r>
            <a:endParaRPr lang="cs-CZ" sz="3600" dirty="0">
              <a:latin typeface="Adobe Garamond Pro Bold" panose="02020702060506020403" pitchFamily="18" charset="-18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C733F1C-3064-4B22-8F91-AD2F7294DB8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80006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20C677-D16C-635F-16DF-3B5BB99BE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166" y="77821"/>
            <a:ext cx="2761034" cy="778214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Bělorusko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68CD243-4C13-8A64-5976-3B006074A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23" y="729574"/>
            <a:ext cx="8070355" cy="612842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91DDEC7-4F10-4E4E-A847-8F15F62EB19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89201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4D962C-3809-6D2E-EF79-BC7915DC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787" y="107004"/>
            <a:ext cx="8266889" cy="758758"/>
          </a:xfrm>
        </p:spPr>
        <p:txBody>
          <a:bodyPr>
            <a:normAutofit/>
          </a:bodyPr>
          <a:lstStyle/>
          <a:p>
            <a:r>
              <a:rPr lang="cs-CZ" sz="4000" dirty="0">
                <a:latin typeface="Algiers" pitchFamily="2" charset="0"/>
              </a:rPr>
              <a:t>Black </a:t>
            </a:r>
            <a:r>
              <a:rPr lang="cs-CZ" sz="4000" dirty="0" err="1">
                <a:latin typeface="Algiers" pitchFamily="2" charset="0"/>
              </a:rPr>
              <a:t>Diamont</a:t>
            </a:r>
            <a:r>
              <a:rPr lang="cs-CZ" sz="4000" dirty="0">
                <a:latin typeface="Algiers" pitchFamily="2" charset="0"/>
              </a:rPr>
              <a:t> Jet Team USA 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48F8EB6-CDBF-24F1-B57B-A955212A0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68" y="680936"/>
            <a:ext cx="9128664" cy="617706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368A3E4-0AA4-4AE1-94F8-C595DAE926E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7228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8FD9D8-4A7E-1C2D-1323-AA27423F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655" y="180301"/>
            <a:ext cx="4910847" cy="627096"/>
          </a:xfrm>
        </p:spPr>
        <p:txBody>
          <a:bodyPr>
            <a:normAutofit fontScale="90000"/>
          </a:bodyPr>
          <a:lstStyle/>
          <a:p>
            <a:r>
              <a:rPr lang="cs-CZ" dirty="0" err="1">
                <a:latin typeface="Algiers" pitchFamily="2" charset="0"/>
              </a:rPr>
              <a:t>Breitlink</a:t>
            </a:r>
            <a:r>
              <a:rPr lang="cs-CZ" dirty="0">
                <a:latin typeface="Algiers" pitchFamily="2" charset="0"/>
              </a:rPr>
              <a:t> Jet Team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C98A24C-23B9-BCE9-1BBD-7FA48B7B3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05" y="690312"/>
            <a:ext cx="9244190" cy="625523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BDE8EA2-F7F5-4B14-9565-86042F27F1A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23889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523336-409D-89EC-1F85-2AAD34333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94" y="890131"/>
            <a:ext cx="10924893" cy="50777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4000" b="1" kern="0" dirty="0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Také existují rychlostní závody určené speciálně jen pro soukromé Albatrosy. Myslím, že můžeme být hrdí na to, co jsme před desítkami let byli schopni zkonstruovat a vyrobit. Je to fenomén, který nemá ve světě obdobu. Škoda, že dnes se nám něco podobného nedaří. Hledal jsem na netu fotku jednoho konkrétního Albatrosu, našel jsem však stránky, které jsou věnované pouze Albatrosům a fotek je tam tisíce. </a:t>
            </a:r>
          </a:p>
          <a:p>
            <a:pPr marL="0" indent="0">
              <a:buNone/>
            </a:pPr>
            <a:r>
              <a:rPr lang="cs-CZ" sz="4000" b="1" kern="0" dirty="0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</a:rPr>
              <a:t>Přebíral jsem se tím přes hodinu. </a:t>
            </a:r>
            <a:endParaRPr lang="cs-CZ" sz="4000" dirty="0">
              <a:latin typeface="Adobe Garamond Pro Bold" panose="02020702060506020403" pitchFamily="18" charset="-18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BEB4888-E9FD-4CCE-AF07-BA738530F17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90897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F67F0D-5A77-1157-FEEE-3A3DA669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22D8855-D36B-6F68-6CA1-2853ADAF0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46" y="267848"/>
            <a:ext cx="4211852" cy="631777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7471D16-4CD9-6727-3A9F-FF45A0656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077" y="0"/>
            <a:ext cx="5083923" cy="68580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E347BC1-84A0-7AE5-64B9-FCC8595D08DE}"/>
              </a:ext>
            </a:extLst>
          </p:cNvPr>
          <p:cNvSpPr txBox="1"/>
          <p:nvPr/>
        </p:nvSpPr>
        <p:spPr>
          <a:xfrm>
            <a:off x="593387" y="856034"/>
            <a:ext cx="31222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err="1">
                <a:solidFill>
                  <a:schemeClr val="bg1"/>
                </a:solidFill>
              </a:rPr>
              <a:t>Breitlink</a:t>
            </a:r>
            <a:r>
              <a:rPr lang="cs-CZ" sz="3200" dirty="0">
                <a:solidFill>
                  <a:schemeClr val="bg1"/>
                </a:solidFill>
              </a:rPr>
              <a:t> Jet Team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A87B6CB-FABF-8486-8458-3546DBB210FE}"/>
              </a:ext>
            </a:extLst>
          </p:cNvPr>
          <p:cNvSpPr txBox="1"/>
          <p:nvPr/>
        </p:nvSpPr>
        <p:spPr>
          <a:xfrm>
            <a:off x="7891928" y="320020"/>
            <a:ext cx="3516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 err="1">
                <a:solidFill>
                  <a:schemeClr val="bg1"/>
                </a:solidFill>
              </a:rPr>
              <a:t>Baltic</a:t>
            </a:r>
            <a:r>
              <a:rPr lang="cs-CZ" sz="4000" dirty="0">
                <a:solidFill>
                  <a:schemeClr val="bg1"/>
                </a:solidFill>
              </a:rPr>
              <a:t> </a:t>
            </a:r>
            <a:r>
              <a:rPr lang="cs-CZ" sz="4000" dirty="0" err="1">
                <a:solidFill>
                  <a:schemeClr val="bg1"/>
                </a:solidFill>
              </a:rPr>
              <a:t>bees</a:t>
            </a:r>
            <a:r>
              <a:rPr lang="cs-CZ" sz="4000" dirty="0">
                <a:solidFill>
                  <a:schemeClr val="bg1"/>
                </a:solidFill>
              </a:rPr>
              <a:t> Litva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47381BD-2EAD-4BD9-AA9A-2565D6CC38A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9967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19B18C-D4C3-536E-BFAD-0F041012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62720"/>
            <a:ext cx="2859932" cy="1325563"/>
          </a:xfrm>
        </p:spPr>
        <p:txBody>
          <a:bodyPr>
            <a:normAutofit/>
          </a:bodyPr>
          <a:lstStyle/>
          <a:p>
            <a:r>
              <a:rPr lang="cs-CZ" sz="4000" dirty="0">
                <a:latin typeface="Algiers" pitchFamily="2" charset="0"/>
              </a:rPr>
              <a:t>Bulharsko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22A3071-D81E-7F8A-2EBD-65590B464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095" y="719847"/>
            <a:ext cx="9813906" cy="61381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75E5063-DE61-4CA8-A4BC-42F4B310EC3D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96488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7C862F-397D-0E45-22F0-4F3C165CD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21" y="209483"/>
            <a:ext cx="2009730" cy="1325563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Česko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E8AF525-F892-EAA1-A3E7-9D77FA469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551" y="0"/>
            <a:ext cx="1010444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7D0B1CA-BB8B-4DA5-9052-A166D427338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36210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0DF54B-538D-B53E-8B04-9E1ED33A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1121" y="452674"/>
            <a:ext cx="2089544" cy="1325563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Jižní Afrika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F8B50F2-C94A-6E60-16C1-7CDBB964B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0274"/>
            <a:ext cx="10031121" cy="678772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B2CFFA6-F226-4374-9FF3-3E2CED65BEA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42166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2AE5CC-9F8F-1F4F-6EB3-F9DD1E5A6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0986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00F1B5-31B7-470F-DACF-DC43637C5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94" y="890131"/>
            <a:ext cx="11219822" cy="5077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b="1" kern="0" dirty="0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Jsou tam skutečně </a:t>
            </a:r>
            <a:r>
              <a:rPr lang="cs-CZ" sz="4000" b="1" kern="0" dirty="0" err="1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vytuněné</a:t>
            </a:r>
            <a:r>
              <a:rPr lang="cs-CZ" sz="4000" b="1" kern="0" dirty="0">
                <a:solidFill>
                  <a:srgbClr val="003399"/>
                </a:solidFill>
                <a:effectLst/>
                <a:latin typeface="Adobe Garamond Pro Bold" panose="02020702060506020403" pitchFamily="18" charset="-18"/>
                <a:ea typeface="Times New Roman" panose="02020603050405020304" pitchFamily="18" charset="0"/>
                <a:cs typeface="Times New Roman" panose="02020603050405020304" pitchFamily="18" charset="0"/>
              </a:rPr>
              <a:t> L-39, tak parádní, že jsem neodolal a ty nejzajímavější fotky si stáhl a přikládám je k tomuto mailu. Zajímavé je, že třeba Američané často své soukromé Albatrosy maskují jako éra vojenská, především sovětská, asi to je pro ně exotika. Nápadité zbarvení mají často stroje létající v Rusku, mě nejvíce zaujal svojí nápaditostí. Drak, který létal v Aero Jet Clubu v Moskvě.</a:t>
            </a:r>
            <a:endParaRPr lang="cs-CZ" sz="4000" kern="100" dirty="0">
              <a:effectLst/>
              <a:latin typeface="Adobe Garamond Pro Bold" panose="02020702060506020403" pitchFamily="18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D680AF3-4FB1-4422-9753-1DFF56ECAF2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41260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143A38-39CB-FFAD-E65F-E3DE4A78D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0311" y="277576"/>
            <a:ext cx="4512013" cy="617369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Moskevský drak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0D4958B-719E-80D0-D29E-01E96DB798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6" y="787941"/>
            <a:ext cx="10236189" cy="607006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0474FAB-5525-4587-9351-09168A20C99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07759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89285D-0AAA-95F9-1F2C-9F2BB521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2693" y="404035"/>
            <a:ext cx="1989307" cy="1325563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Jižní Afrika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CF2716C-4A7B-337B-80F4-2D6CB67C5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2" y="0"/>
            <a:ext cx="9976841" cy="675099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95FB493-8641-4035-B136-D4CDA8BF80B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97449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D3D2EE-63E7-A251-EE69-81B2FA137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18" y="160843"/>
            <a:ext cx="10515600" cy="704918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Kanada </a:t>
            </a:r>
            <a:r>
              <a:rPr lang="cs-CZ" dirty="0" err="1">
                <a:latin typeface="Algiers" pitchFamily="2" charset="0"/>
              </a:rPr>
              <a:t>Ontário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96B7BAA-AD26-6E05-1A30-8D4DEA1CF7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170" y="865761"/>
            <a:ext cx="8656713" cy="587540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EE24732-38AD-473B-A5E3-FFF44D702C2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34261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FBE293-D41C-E3B6-6100-C27657203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7889" y="73295"/>
            <a:ext cx="3414409" cy="1325563"/>
          </a:xfrm>
        </p:spPr>
        <p:txBody>
          <a:bodyPr>
            <a:normAutofit/>
          </a:bodyPr>
          <a:lstStyle/>
          <a:p>
            <a:r>
              <a:rPr lang="cs-CZ" sz="4000" dirty="0">
                <a:latin typeface="Algiers" pitchFamily="2" charset="0"/>
              </a:rPr>
              <a:t>Kazachstán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CFCBD81-21A5-772D-64EC-F8CA97F01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0697"/>
            <a:ext cx="8647889" cy="584730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617D9FE-9CF9-4E45-BD4B-801CAE21C27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77598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E9CB31-0A7E-B516-C78A-20EE82879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46" y="111920"/>
            <a:ext cx="4122907" cy="1210756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Kalifa - France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4FFE5E2-5A0B-318F-C2AC-810E30760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60" y="929041"/>
            <a:ext cx="8569294" cy="581703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3CE4D2C-8057-4C2D-B5BE-F664FA0682D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29801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E4E167-E7E0-2B4B-62AA-E6FA2EDD1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10" y="365125"/>
            <a:ext cx="3589506" cy="1325563"/>
          </a:xfrm>
        </p:spPr>
        <p:txBody>
          <a:bodyPr/>
          <a:lstStyle/>
          <a:p>
            <a:r>
              <a:rPr lang="cs-CZ" dirty="0" err="1">
                <a:latin typeface="Algiers" pitchFamily="2" charset="0"/>
              </a:rPr>
              <a:t>Luxenbourk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D70E6C3-90A7-4E74-30E1-9E7A139B9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94" y="605715"/>
            <a:ext cx="8344682" cy="564656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2474A42-4762-47F3-A318-EA2D2B5DD0A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27666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3F0F3F-4F9E-59B9-5CA8-3250B0201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82" y="365125"/>
            <a:ext cx="3093396" cy="1325563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Maďarsko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F7AFDA3-0ED3-520D-1828-35EDCF5D3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01" y="365125"/>
            <a:ext cx="8848417" cy="597268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56E8373-4D50-4825-803D-EAD22231899E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10864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B818A0-ECD6-CCDB-EC0D-CC8605752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61" y="365125"/>
            <a:ext cx="2267365" cy="1325563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Malta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6B854EC-C04D-9F14-FFB6-9FCA143F8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64" y="233464"/>
            <a:ext cx="9420075" cy="650770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1BD8506-F10E-4C07-A4C5-30546CD81D8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14445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C947CA-694B-A818-7534-14508F40C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51" y="384580"/>
            <a:ext cx="10515600" cy="1325563"/>
          </a:xfrm>
        </p:spPr>
        <p:txBody>
          <a:bodyPr/>
          <a:lstStyle/>
          <a:p>
            <a:r>
              <a:rPr lang="cs-CZ" dirty="0" err="1">
                <a:latin typeface="Algiers" pitchFamily="2" charset="0"/>
              </a:rPr>
              <a:t>Malysia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1D715DE-2FC0-1673-C3F3-F59F1960B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289" y="417918"/>
            <a:ext cx="9213801" cy="621624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C2B48AE-6678-4811-9765-01C53DCEAAE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93845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33FE93-9043-EDAF-1E30-4CAEA31C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609" y="170572"/>
            <a:ext cx="3432243" cy="666007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Nový Zéland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16CDC79-7761-1D76-AA5B-DA2A18609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220" y="719847"/>
            <a:ext cx="9093560" cy="61381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7A48A41-6D14-4AFF-8C2E-B8E201B5090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4865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4F50C9-178F-BED6-9D8F-EFA2DE48F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387" y="258122"/>
            <a:ext cx="4755204" cy="627096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Patriot Jet Team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A3DF574-263F-73E6-A81B-066D186CA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67" y="885218"/>
            <a:ext cx="10428667" cy="597278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09A86D7-B6AD-45AA-999F-9E5906919EF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70606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8CA804-CFC5-A646-B389-37FE6219C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127" y="131662"/>
            <a:ext cx="5299953" cy="597913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Rus </a:t>
            </a:r>
            <a:r>
              <a:rPr lang="cs-CZ" dirty="0" err="1">
                <a:latin typeface="Algiers" pitchFamily="2" charset="0"/>
              </a:rPr>
              <a:t>aerobaic</a:t>
            </a:r>
            <a:r>
              <a:rPr lang="cs-CZ" dirty="0">
                <a:latin typeface="Algiers" pitchFamily="2" charset="0"/>
              </a:rPr>
              <a:t> team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3923919-4287-4CB1-1A3C-627B71D09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01" y="632299"/>
            <a:ext cx="9200544" cy="622570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D83745B-ED80-4C52-823D-FEA3E279193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91111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4622E7-55A6-8204-20E3-66D186BC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14008"/>
            <a:ext cx="6087894" cy="632299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Rusko  </a:t>
            </a:r>
            <a:r>
              <a:rPr lang="cs-CZ" dirty="0" err="1">
                <a:latin typeface="Algiers" pitchFamily="2" charset="0"/>
              </a:rPr>
              <a:t>Roscosmos</a:t>
            </a:r>
            <a:r>
              <a:rPr lang="cs-CZ" dirty="0">
                <a:latin typeface="Algiers" pitchFamily="2" charset="0"/>
              </a:rPr>
              <a:t> team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A6ACAE2-FDC3-06E0-D3CC-0C2F82FB28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10" y="740344"/>
            <a:ext cx="9032780" cy="611765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2B95953-E413-4508-866D-4A455DF8165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32298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72DC06-D4D1-9568-54AE-A3E59F18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9297" y="175099"/>
            <a:ext cx="4852481" cy="739302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Rusko  tým </a:t>
            </a:r>
            <a:r>
              <a:rPr lang="cs-CZ" dirty="0" err="1">
                <a:latin typeface="Algiers" pitchFamily="2" charset="0"/>
              </a:rPr>
              <a:t>Rosto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DA971C2-902E-FE24-EF59-2EEC9B96C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02" y="807396"/>
            <a:ext cx="8919404" cy="606519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846CD72-8703-4537-9EE8-7BBBD7182A6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36465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8FBFC8-D5B6-AE7E-9C3E-A8C1EEE93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729" y="291829"/>
            <a:ext cx="8636540" cy="651754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Rusky </a:t>
            </a:r>
            <a:r>
              <a:rPr lang="cs-CZ" dirty="0" err="1">
                <a:latin typeface="Algiers" pitchFamily="2" charset="0"/>
              </a:rPr>
              <a:t>Mayzus</a:t>
            </a:r>
            <a:r>
              <a:rPr lang="cs-CZ" dirty="0">
                <a:latin typeface="Algiers" pitchFamily="2" charset="0"/>
              </a:rPr>
              <a:t> akrobatický tým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4D814D2-8D5B-6AC5-B9EC-D3EEDE74C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74" y="853957"/>
            <a:ext cx="8899273" cy="600404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0D2F7C7-D129-4BCE-A487-819F9B62D32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51560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E81FA-09CD-6226-A9FC-0F0C0AB76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8992" y="0"/>
            <a:ext cx="2498387" cy="559003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Thajsko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BA31875-3308-5982-5C05-C675AA142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52" y="519575"/>
            <a:ext cx="8346897" cy="633842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3E0D0E6-A0AF-47A7-A16F-251948497B9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47546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835704-D96D-A8D7-AC10-E7C58FFD3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251" y="121934"/>
            <a:ext cx="2868038" cy="627096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Ukrajina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D953762-DA2C-E083-F98B-59775D16B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30" y="613416"/>
            <a:ext cx="9240540" cy="624458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8291C2E-C640-4C63-B118-D8FF97C201D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46175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124C70-535F-83D6-1D60-7B90E97BF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128" y="92750"/>
            <a:ext cx="4443920" cy="500637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Ukrajinský drak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986E452-99FD-982E-6727-0B7BB930B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47" y="690664"/>
            <a:ext cx="9141307" cy="616733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ED9E77D-E82B-4921-9751-B3FD4CF45EA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78130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1100BA-A109-679A-0553-68FE46A8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872" y="126460"/>
            <a:ext cx="3675434" cy="642026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 Arizona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CFCFFB8-6B1F-703A-F1CB-7AD2D7222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72" y="680936"/>
            <a:ext cx="8963857" cy="605060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C6373AD-1CB4-4D7A-9246-F7FD0A0222C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4089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4E7998-62FE-0979-BC50-25883D3D5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676" y="95261"/>
            <a:ext cx="4045085" cy="505838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  Atlanta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8510876-8EF0-8593-9643-D10858D72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76" y="601099"/>
            <a:ext cx="9246648" cy="625690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AC35830-DFE7-465F-98D6-68349EF8187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64307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AE2E27-16FC-F276-8A9B-BD24AAA42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762" y="102478"/>
            <a:ext cx="4035357" cy="539547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</a:t>
            </a:r>
            <a:r>
              <a:rPr lang="cs-CZ" dirty="0" err="1">
                <a:latin typeface="Algiers" pitchFamily="2" charset="0"/>
              </a:rPr>
              <a:t>California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9F19035-3B97-9D22-F404-41719AC6F3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24" y="554477"/>
            <a:ext cx="9315553" cy="630352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7EE0DDF-29B4-4CD7-A12B-E023F512FD7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4798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474A86-DC4C-6D41-1D13-D1A6A356C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954" y="29183"/>
            <a:ext cx="4298004" cy="710119"/>
          </a:xfrm>
        </p:spPr>
        <p:txBody>
          <a:bodyPr>
            <a:normAutofit/>
          </a:bodyPr>
          <a:lstStyle/>
          <a:p>
            <a:r>
              <a:rPr lang="cs-CZ" dirty="0">
                <a:latin typeface="Algiers" pitchFamily="2" charset="0"/>
              </a:rPr>
              <a:t>USA   Colorado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753758B-63EA-B77A-D160-28E78EE17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95" y="739302"/>
            <a:ext cx="9042410" cy="611869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381477A-D0CE-479A-B0E8-2421488314E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81072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EEAB44-DC89-B998-D0C2-3F1C07A61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783" y="136187"/>
            <a:ext cx="3266872" cy="758758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Florida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8E887CA-E246-39EC-FFED-58A814A0B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55" y="783366"/>
            <a:ext cx="8977291" cy="607463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C420328-B43F-4C12-A38A-08AA6309DFD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71351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4BE0D1-E111-CD68-6432-8248C4B91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132" y="48639"/>
            <a:ext cx="3325238" cy="690663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Houston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2EA1DB6-A3EE-7F79-2030-387D11409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71" y="739302"/>
            <a:ext cx="9054258" cy="611869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AF2C368-577C-408D-B7A8-5E920175864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015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8E000-CF74-AD35-026F-695649AE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140" y="0"/>
            <a:ext cx="3617068" cy="719847"/>
          </a:xfrm>
        </p:spPr>
        <p:txBody>
          <a:bodyPr>
            <a:normAutofit/>
          </a:bodyPr>
          <a:lstStyle/>
          <a:p>
            <a:r>
              <a:rPr lang="cs-CZ" dirty="0">
                <a:latin typeface="Algiers" pitchFamily="2" charset="0"/>
              </a:rPr>
              <a:t>USA  Illinois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6449755-6E80-3625-78D9-625379EDB6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04" y="651753"/>
            <a:ext cx="9171793" cy="620624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B9B01A3-7A1A-47A7-822D-52A287DDB3E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04756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009923-0598-0081-DFC2-58F3E661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28" y="0"/>
            <a:ext cx="4395281" cy="719847"/>
          </a:xfrm>
        </p:spPr>
        <p:txBody>
          <a:bodyPr>
            <a:normAutofit/>
          </a:bodyPr>
          <a:lstStyle/>
          <a:p>
            <a:r>
              <a:rPr lang="cs-CZ" dirty="0">
                <a:latin typeface="Algiers" pitchFamily="2" charset="0"/>
              </a:rPr>
              <a:t>USA  Indiana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C4BF0C6-F5DC-584E-3120-80E427575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139" y="714137"/>
            <a:ext cx="8665723" cy="614386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FEDC45B-1FCD-4B65-BBDA-994E374EA6A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20495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79675C-E88F-91BE-2848-3317A2603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553"/>
            <a:ext cx="3860260" cy="1809345"/>
          </a:xfrm>
        </p:spPr>
        <p:txBody>
          <a:bodyPr>
            <a:normAutofit/>
          </a:bodyPr>
          <a:lstStyle/>
          <a:p>
            <a:r>
              <a:rPr lang="cs-CZ" dirty="0">
                <a:latin typeface="Algiers" pitchFamily="2" charset="0"/>
              </a:rPr>
              <a:t>USA  Texas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349CC8A-324B-CD26-5964-7BB421A86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519" y="0"/>
            <a:ext cx="509257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8EA2BA3-1A33-48DC-BD37-262E930924B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86136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781C53-69DD-EFD3-E22B-A031008BE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051" y="72078"/>
            <a:ext cx="3840804" cy="632299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 </a:t>
            </a:r>
            <a:r>
              <a:rPr lang="cs-CZ" dirty="0" err="1">
                <a:latin typeface="Algiers" pitchFamily="2" charset="0"/>
              </a:rPr>
              <a:t>Visconsin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B5B359F-27A1-73ED-0A7E-203FEC5D5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89" y="704377"/>
            <a:ext cx="9094023" cy="615362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4C38282-A957-4070-9D2E-F5CC66A3D37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4570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781C53-69DD-EFD3-E22B-A031008BE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497" y="112879"/>
            <a:ext cx="4083996" cy="632299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 </a:t>
            </a:r>
            <a:r>
              <a:rPr lang="cs-CZ" dirty="0" err="1">
                <a:latin typeface="Algiers" pitchFamily="2" charset="0"/>
              </a:rPr>
              <a:t>Visconsin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C47839D-7078-74BE-1940-3D8B0B431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42" y="745178"/>
            <a:ext cx="9006517" cy="611282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2354212-79AF-4AFF-B5A7-A9D91F87DC6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51774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998793-FBEC-FE11-5A4E-2EAFD2AD9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979" y="115512"/>
            <a:ext cx="5257800" cy="704918"/>
          </a:xfrm>
        </p:spPr>
        <p:txBody>
          <a:bodyPr/>
          <a:lstStyle/>
          <a:p>
            <a:r>
              <a:rPr lang="cs-CZ" dirty="0">
                <a:latin typeface="Algiers" pitchFamily="2" charset="0"/>
              </a:rPr>
              <a:t>USA   Washington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AA7420F-8DCB-D5D8-B12B-36E80963C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391" y="676065"/>
            <a:ext cx="8951218" cy="618193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E0EA9E0-26CB-46A3-B0CF-DABEFC477A0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8004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781C53-69DD-EFD3-E22B-A031008BE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2958" y="175097"/>
            <a:ext cx="4648199" cy="632299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lgiers" pitchFamily="2" charset="0"/>
              </a:rPr>
              <a:t>USA   </a:t>
            </a:r>
            <a:r>
              <a:rPr lang="cs-CZ" dirty="0" err="1">
                <a:latin typeface="Algiers" pitchFamily="2" charset="0"/>
              </a:rPr>
              <a:t>Visconsin</a:t>
            </a:r>
            <a:endParaRPr lang="cs-CZ" dirty="0">
              <a:latin typeface="Algiers" pitchFamily="2" charset="0"/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A0503CF-543D-825F-8462-D53EA1FBE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46" y="716156"/>
            <a:ext cx="9088509" cy="614184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047E5D3-ADEE-44DA-A405-05530BA50B5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7521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E037FA-A2FB-A319-FB7F-801B6188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92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6FDF5F-BDBF-410F-D0A9-643AC24B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826" y="1066867"/>
            <a:ext cx="10515600" cy="474054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4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zone AT" pitchFamily="2" charset="0"/>
            </a:endParaRPr>
          </a:p>
          <a:p>
            <a:endParaRPr lang="cs-CZ" sz="4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zone AT" pitchFamily="2" charset="0"/>
            </a:endParaRPr>
          </a:p>
          <a:p>
            <a:endParaRPr lang="cs-CZ" sz="4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zone AT" pitchFamily="2" charset="0"/>
            </a:endParaRPr>
          </a:p>
          <a:p>
            <a:r>
              <a:rPr lang="cs-CZ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zone AT" pitchFamily="2" charset="0"/>
              </a:rPr>
              <a:t>Krásné pokoukání……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56F04E2-A8D5-B4C5-3403-BFBB566FF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562" y="2067128"/>
            <a:ext cx="4790872" cy="479087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E024359-8F72-4FA1-B035-A96C1492A4C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72928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464</Words>
  <Application>Microsoft Office PowerPoint</Application>
  <PresentationFormat>Širokoúhlá obrazovka</PresentationFormat>
  <Paragraphs>113</Paragraphs>
  <Slides>51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51</vt:i4>
      </vt:variant>
    </vt:vector>
  </HeadingPairs>
  <TitlesOfParts>
    <vt:vector size="59" baseType="lpstr">
      <vt:lpstr>Adobe Garamond Pro Bold</vt:lpstr>
      <vt:lpstr>Algiers</vt:lpstr>
      <vt:lpstr>Amazone AT</vt:lpstr>
      <vt:lpstr>Arial</vt:lpstr>
      <vt:lpstr>Calibri</vt:lpstr>
      <vt:lpstr>Calibri Light</vt:lpstr>
      <vt:lpstr>Times New Roman</vt:lpstr>
      <vt:lpstr>Motiv Office</vt:lpstr>
      <vt:lpstr>ALBATROS</vt:lpstr>
      <vt:lpstr>Prezentace aplikace PowerPoint</vt:lpstr>
      <vt:lpstr>Anglie</vt:lpstr>
      <vt:lpstr>Německo</vt:lpstr>
      <vt:lpstr>Austrálie</vt:lpstr>
      <vt:lpstr>Fenomén Albatros, pro osvěžení paměti !!! </vt:lpstr>
      <vt:lpstr>Austrálie</vt:lpstr>
      <vt:lpstr>Austrálie</vt:lpstr>
      <vt:lpstr>Bangladéš</vt:lpstr>
      <vt:lpstr>Prezentace aplikace PowerPoint</vt:lpstr>
      <vt:lpstr>Bělorusko</vt:lpstr>
      <vt:lpstr>Black Diamont Jet Team USA </vt:lpstr>
      <vt:lpstr>Breitlink Jet Team</vt:lpstr>
      <vt:lpstr>Prezentace aplikace PowerPoint</vt:lpstr>
      <vt:lpstr>Prezentace aplikace PowerPoint</vt:lpstr>
      <vt:lpstr>Bulharsko</vt:lpstr>
      <vt:lpstr>Česko</vt:lpstr>
      <vt:lpstr>Jižní Afrika</vt:lpstr>
      <vt:lpstr>Prezentace aplikace PowerPoint</vt:lpstr>
      <vt:lpstr>Moskevský drak</vt:lpstr>
      <vt:lpstr>Jižní Afrika</vt:lpstr>
      <vt:lpstr>Kanada Ontário</vt:lpstr>
      <vt:lpstr>Kazachstán</vt:lpstr>
      <vt:lpstr>Kalifa - France</vt:lpstr>
      <vt:lpstr>Luxenbourk</vt:lpstr>
      <vt:lpstr>Maďarsko</vt:lpstr>
      <vt:lpstr>Malta</vt:lpstr>
      <vt:lpstr>Malysia</vt:lpstr>
      <vt:lpstr>Nový Zéland</vt:lpstr>
      <vt:lpstr>Patriot Jet Team</vt:lpstr>
      <vt:lpstr>Rus aerobaic team</vt:lpstr>
      <vt:lpstr>Rusko  Roscosmos team</vt:lpstr>
      <vt:lpstr>Rusko  tým Rosto</vt:lpstr>
      <vt:lpstr>Rusky Mayzus akrobatický tým</vt:lpstr>
      <vt:lpstr>Thajsko</vt:lpstr>
      <vt:lpstr>Ukrajina</vt:lpstr>
      <vt:lpstr>Ukrajinský drak</vt:lpstr>
      <vt:lpstr>USA   Arizona</vt:lpstr>
      <vt:lpstr>USA    Atlanta</vt:lpstr>
      <vt:lpstr>USA  California</vt:lpstr>
      <vt:lpstr>USA   Colorado</vt:lpstr>
      <vt:lpstr>USA  Florida</vt:lpstr>
      <vt:lpstr>USA  Houston</vt:lpstr>
      <vt:lpstr>USA  Illinois</vt:lpstr>
      <vt:lpstr>USA  Indiana</vt:lpstr>
      <vt:lpstr>USA  Texas</vt:lpstr>
      <vt:lpstr>USA   Visconsin</vt:lpstr>
      <vt:lpstr>USA   Visconsin</vt:lpstr>
      <vt:lpstr>USA   Washington</vt:lpstr>
      <vt:lpstr>USA   Visconsin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ALBATROS</dc:title>
  <dc:creator>Eva Andrýsková</dc:creator>
  <cp:lastModifiedBy>Pavel</cp:lastModifiedBy>
  <cp:revision>4</cp:revision>
  <dcterms:created xsi:type="dcterms:W3CDTF">2024-07-11T09:50:34Z</dcterms:created>
  <dcterms:modified xsi:type="dcterms:W3CDTF">2025-12-25T22:57:13Z</dcterms:modified>
</cp:coreProperties>
</file>