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6" r:id="rId2"/>
    <p:sldId id="256" r:id="rId3"/>
    <p:sldId id="257" r:id="rId4"/>
    <p:sldId id="267" r:id="rId5"/>
    <p:sldId id="258" r:id="rId6"/>
    <p:sldId id="268" r:id="rId7"/>
    <p:sldId id="259" r:id="rId8"/>
    <p:sldId id="269" r:id="rId9"/>
    <p:sldId id="260" r:id="rId10"/>
    <p:sldId id="270" r:id="rId11"/>
    <p:sldId id="261" r:id="rId12"/>
    <p:sldId id="271" r:id="rId13"/>
    <p:sldId id="262" r:id="rId14"/>
    <p:sldId id="272" r:id="rId15"/>
    <p:sldId id="263" r:id="rId16"/>
    <p:sldId id="273" r:id="rId17"/>
    <p:sldId id="264" r:id="rId18"/>
    <p:sldId id="274" r:id="rId19"/>
    <p:sldId id="265" r:id="rId20"/>
    <p:sldId id="275" r:id="rId21"/>
    <p:sldId id="266" r:id="rId22"/>
    <p:sldId id="277" r:id="rId2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4660"/>
  </p:normalViewPr>
  <p:slideViewPr>
    <p:cSldViewPr>
      <p:cViewPr>
        <p:scale>
          <a:sx n="60" d="100"/>
          <a:sy n="60" d="100"/>
        </p:scale>
        <p:origin x="-76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Obdélník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Obdélník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bdélník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Obdélník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bdélník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bdélník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bdélník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15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AD25C02-0902-4FB2-8B04-EB37F46779F1}" type="datetimeFigureOut">
              <a:rPr lang="cs-CZ"/>
              <a:pPr>
                <a:defRPr/>
              </a:pPr>
              <a:t>25.12.2025</a:t>
            </a:fld>
            <a:endParaRPr lang="cs-CZ"/>
          </a:p>
        </p:txBody>
      </p:sp>
      <p:sp>
        <p:nvSpPr>
          <p:cNvPr id="16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7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4B1431F-963A-44A4-911E-AC15A324609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A903D-7368-4204-B8D7-A8A8739BC1DB}" type="datetimeFigureOut">
              <a:rPr lang="cs-CZ"/>
              <a:pPr>
                <a:defRPr/>
              </a:pPr>
              <a:t>25.12.2025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64A74-1957-4B39-ACA8-7F7BC4FA050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47EDD-6873-4698-BB11-94827C5138DC}" type="datetimeFigureOut">
              <a:rPr lang="cs-CZ"/>
              <a:pPr>
                <a:defRPr/>
              </a:pPr>
              <a:t>25.12.2025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5000A-59F0-4658-8368-CADD1B39FDA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F212B-6B92-4641-8352-04DB3C0BAE0D}" type="datetimeFigureOut">
              <a:rPr lang="cs-CZ"/>
              <a:pPr>
                <a:defRPr/>
              </a:pPr>
              <a:t>25.12.2025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19E64-9A10-4B36-9BC5-E43C11B3A7F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olný tvar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Volný tvar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Volný tvar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Volný tvar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Volný tvar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Volný tvar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Volný tvar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Volný tvar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Volný tvar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Obdélník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bdélník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Obdélník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Obdélník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Obdélník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Obdélník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2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62C2B60-262D-4F36-8864-11B05F5B1370}" type="datetimeFigureOut">
              <a:rPr lang="cs-CZ"/>
              <a:pPr>
                <a:defRPr/>
              </a:pPr>
              <a:t>25.12.2025</a:t>
            </a:fld>
            <a:endParaRPr lang="cs-CZ"/>
          </a:p>
        </p:txBody>
      </p:sp>
      <p:sp>
        <p:nvSpPr>
          <p:cNvPr id="2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2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E20333-28F3-4F6D-A6FF-C870CE7E61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D266608-5A9B-449C-B9E2-CCC67A70B050}" type="datetimeFigureOut">
              <a:rPr lang="cs-CZ"/>
              <a:pPr>
                <a:defRPr/>
              </a:pPr>
              <a:t>25.12.2025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FB8BA67-6ED7-448F-BAF7-E223CFC222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bdélník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Obdélník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Obdélník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bdélník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Obdélník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Obdélník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bdélník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bdélník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bdélník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08CB1B-1D5B-44B2-A953-4D026326C3A3}" type="datetimeFigureOut">
              <a:rPr lang="cs-CZ"/>
              <a:pPr>
                <a:defRPr/>
              </a:pPr>
              <a:t>25.12.2025</a:t>
            </a:fld>
            <a:endParaRPr lang="cs-CZ"/>
          </a:p>
        </p:txBody>
      </p:sp>
      <p:sp>
        <p:nvSpPr>
          <p:cNvPr id="1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CE021D-F1E3-4BCF-B6B5-46A5600AD38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6A8AB-6DAE-4FDF-B177-52E2AF5F014F}" type="datetimeFigureOut">
              <a:rPr lang="cs-CZ"/>
              <a:pPr>
                <a:defRPr/>
              </a:pPr>
              <a:t>25.12.2025</a:t>
            </a:fld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62A4A-E1E5-4696-8C2B-AF1C06CEA34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075EFD3-071B-4709-92FE-370F9163DE2C}" type="datetimeFigureOut">
              <a:rPr lang="cs-CZ"/>
              <a:pPr>
                <a:defRPr/>
              </a:pPr>
              <a:t>25.12.2025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FE14D5-993A-4376-BFF7-96E6D76FFA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70A75-8D7B-4C57-9BD2-9BB0F145E2C4}" type="datetimeFigureOut">
              <a:rPr lang="cs-CZ"/>
              <a:pPr>
                <a:defRPr/>
              </a:pPr>
              <a:t>25.12.2025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2BDFF-B0C9-4447-891F-191A83E1B4A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Přímá spojovací čára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Skupina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Přímá spojovací čára 7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ovací čára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ovací čára 9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Skupina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Přímá spojovací čára 11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ovací čára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ovací čára 13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Skupina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Přímá spojovací čára 15"/>
            <p:cNvCxnSpPr/>
            <p:nvPr/>
          </p:nvCxnSpPr>
          <p:spPr>
            <a:xfrm rot="16200000">
              <a:off x="6663592" y="1300307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ovací čára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ovací čára 17"/>
            <p:cNvCxnSpPr/>
            <p:nvPr/>
          </p:nvCxnSpPr>
          <p:spPr>
            <a:xfrm rot="5400000" flipH="1">
              <a:off x="6744512" y="12993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cs-CZ" noProof="0"/>
              <a:t>Klepnutím na ikonu přidáte obrázek.</a:t>
            </a:r>
            <a:endParaRPr lang="en-US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CE0B05-3F67-4868-907D-CCBEE1BE3601}" type="datetimeFigureOut">
              <a:rPr lang="cs-CZ"/>
              <a:pPr>
                <a:defRPr/>
              </a:pPr>
              <a:t>25.12.2025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21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F888546-8EB0-42CD-8F52-816D9D96629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bdélník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bdélník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bdélník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bdélník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bdélník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bdélník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bdélník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36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BCAC54F-7908-4707-93F1-5AB0B14CDA63}" type="datetimeFigureOut">
              <a:rPr lang="cs-CZ"/>
              <a:pPr>
                <a:defRPr/>
              </a:pPr>
              <a:t>25.12.2025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C709D4E9-3704-4CF7-BAF4-5A161054214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2" r:id="rId2"/>
    <p:sldLayoutId id="2147483708" r:id="rId3"/>
    <p:sldLayoutId id="2147483709" r:id="rId4"/>
    <p:sldLayoutId id="2147483710" r:id="rId5"/>
    <p:sldLayoutId id="2147483703" r:id="rId6"/>
    <p:sldLayoutId id="2147483711" r:id="rId7"/>
    <p:sldLayoutId id="2147483704" r:id="rId8"/>
    <p:sldLayoutId id="2147483712" r:id="rId9"/>
    <p:sldLayoutId id="2147483705" r:id="rId10"/>
    <p:sldLayoutId id="2147483706" r:id="rId11"/>
  </p:sldLayoutIdLst>
  <p:transition spd="med"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1" fontAlgn="base" hangingPunct="1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1" fontAlgn="base" hangingPunct="1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1" fontAlgn="base" hangingPunct="1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video.idnes.cz/?c=A140220_132644_ekonomika_spi&amp;idVideo=V140204_183009_tv-zpravy_eli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zena.centrum.cz/tema/sacharidy_57330/cukr_3912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zena.centrum.cz/tema/stevie_119611/" TargetMode="External"/><Relationship Id="rId2" Type="http://schemas.openxmlformats.org/officeDocument/2006/relationships/hyperlink" Target="http://www.zdrave.cz/vyhledavani/?q=rakovin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drave.cz/vyhledavani/?q=rakovina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zena.centrum.cz/tema/cholesterol_12290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zena.centrum.cz/tema/cukr_3912/" TargetMode="External"/><Relationship Id="rId2" Type="http://schemas.openxmlformats.org/officeDocument/2006/relationships/hyperlink" Target="http://wiki.zena.centrum.cz/ovoce-a-zelenina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zena.centrum.cz/rakovina/" TargetMode="External"/><Relationship Id="rId2" Type="http://schemas.openxmlformats.org/officeDocument/2006/relationships/hyperlink" Target="http://wiki.zena.centrum.cz/maso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2763737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8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gerian" pitchFamily="82" charset="0"/>
              </a:rPr>
              <a:t>10  JÍDEL  SMRTI</a:t>
            </a:r>
            <a:endParaRPr lang="cs-CZ" sz="80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type="subTitle" idx="1"/>
          </p:nvPr>
        </p:nvSpPr>
        <p:spPr>
          <a:xfrm>
            <a:off x="1354138" y="3645024"/>
            <a:ext cx="6400799" cy="1752600"/>
          </a:xfrm>
        </p:spPr>
        <p:txBody>
          <a:bodyPr rtlCol="0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66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Aparajita" pitchFamily="34" charset="0"/>
                <a:cs typeface="Aparajita" pitchFamily="34" charset="0"/>
              </a:rPr>
              <a:t>NEJHORŠÍ  PRO VAŠE  ZDRAVÍ !!!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98D2694-C034-4479-BFF8-C6B65AE77C17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</p:cSld>
  <p:clrMapOvr>
    <a:masterClrMapping/>
  </p:clrMapOvr>
  <p:transition spd="med" advTm="7000">
    <p:fade/>
    <p:sndAc>
      <p:stSnd>
        <p:snd r:embed="rId2" name="13-Co-jsem-měl-dnes-k-obědu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Obrázek 3" descr="6082806-musli-energeticka-tycink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413" y="50800"/>
            <a:ext cx="9577388" cy="680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AFD54C24-35EF-4B2D-A495-3F7C462907C3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</p:cSld>
  <p:clrMapOvr>
    <a:masterClrMapping/>
  </p:clrMapOvr>
  <p:transition spd="med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cs-CZ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>
          <a:xfrm>
            <a:off x="-180975" y="1784350"/>
            <a:ext cx="9144000" cy="4572000"/>
          </a:xfrm>
        </p:spPr>
        <p:txBody>
          <a:bodyPr/>
          <a:lstStyle/>
          <a:p>
            <a:pPr algn="ctr"/>
            <a:r>
              <a:rPr lang="cs-CZ" sz="3200" b="1"/>
              <a:t>5. ENERGETICKÉ TYČINKY</a:t>
            </a:r>
          </a:p>
          <a:p>
            <a:pPr algn="ctr"/>
            <a:br>
              <a:rPr lang="cs-CZ" sz="2800" b="1"/>
            </a:br>
            <a:r>
              <a:rPr lang="cs-CZ" sz="2800" b="1"/>
              <a:t>Údajně jsou vhodné pro lidi, co chtějí zhubnout a být fit.  Zkuste si však přečsít  jejich složení. Opět obsahují spousty cukrů       a nevhodných tuků (obzvlášť ty polité jakože „čokoládou") - a dokonce i když se jedná  o proteinové tyčinky! Lepší je kus sýra  a ořechy</a:t>
            </a:r>
          </a:p>
          <a:p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66E8528F-6C7E-4C28-83F3-5D081EEDACFB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ázek 3" descr="6082817-hotove-jidlo-mrazene-v-krabic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EF61F2B5-43B8-452C-A511-B5C6C0D7552B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</p:cSld>
  <p:clrMapOvr>
    <a:masterClrMapping/>
  </p:clrMapOvr>
  <p:transition spd="med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cs-CZ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>
          <a:xfrm>
            <a:off x="-180975" y="1784350"/>
            <a:ext cx="9144000" cy="4572000"/>
          </a:xfrm>
        </p:spPr>
        <p:txBody>
          <a:bodyPr/>
          <a:lstStyle/>
          <a:p>
            <a:pPr algn="ctr"/>
            <a:r>
              <a:rPr lang="cs-CZ" sz="3200" b="1"/>
              <a:t>6. HOTOVÁ MRAŽENÁ JÍDLA</a:t>
            </a:r>
          </a:p>
          <a:p>
            <a:pPr algn="ctr"/>
            <a:br>
              <a:rPr lang="cs-CZ" sz="2800" b="1"/>
            </a:br>
            <a:r>
              <a:rPr lang="cs-CZ" sz="2800" b="1"/>
              <a:t>Nedávný </a:t>
            </a:r>
            <a:r>
              <a:rPr lang="cs-CZ" sz="2800" b="1">
                <a:hlinkClick r:id="rId2"/>
              </a:rPr>
              <a:t>test MfD</a:t>
            </a:r>
            <a:r>
              <a:rPr lang="cs-CZ" sz="2800" b="1"/>
              <a:t> v nich prokázal neuvěřitelná množství soli - v jediné porci jí bylo víc, než tvoří doporučená celodenní dávka. Na víc se zjistilo, že ani nejsou uvařená z čerstvých surovin, ale většinou z prášků a různých průmyslových směsí. Opravdové Fuj. </a:t>
            </a:r>
          </a:p>
          <a:p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BAF66A5-C7F9-4760-9043-81208B5C6871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Obrázek 3" descr="6052844-nezdrave-jidlo-lupinky-k-snidan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0938" y="-26988"/>
            <a:ext cx="687705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E4A53977-0E10-4097-81C3-25BE0DFEF200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</p:cSld>
  <p:clrMapOvr>
    <a:masterClrMapping/>
  </p:clrMapOvr>
  <p:transition spd="med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cs-CZ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80975" y="1268413"/>
            <a:ext cx="9144000" cy="4572000"/>
          </a:xfrm>
        </p:spPr>
        <p:txBody>
          <a:bodyPr rtlCol="0">
            <a:normAutofit fontScale="92500" lnSpcReduction="20000"/>
          </a:bodyPr>
          <a:lstStyle/>
          <a:p>
            <a:pPr marL="411480"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500" b="1" dirty="0"/>
              <a:t>7. SNÍDAŇOVÉ CEREÁLIE</a:t>
            </a:r>
          </a:p>
          <a:p>
            <a:pPr marL="411480"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br>
              <a:rPr lang="cs-CZ" b="1" dirty="0"/>
            </a:br>
            <a:r>
              <a:rPr lang="cs-CZ" b="1" dirty="0"/>
              <a:t>Těch, které jsou vhodné, je skutečně jen málo. Většinou však obsahují obrovské množství cukrů a tuku, deklarovaný ovocný podíl bývá zanedbatelný a oříšky bývají plesnivé. Byli byste překvapeni, kdybyste zjistili, že porce lupínků k snídani má víc kalorií, než sladký dezert po obědě, jemuž se tak úporně vyhýbáte! Navíc i cereálie bývají průmyslově zpracované, aby se daly snadno připravit. Nejlepší jsou obyčejné ovesné vločky - když si je za sucha rozmixujete, ráno stačí zalít a budou taky instantní! </a:t>
            </a:r>
          </a:p>
          <a:p>
            <a:pPr marL="4114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4443F1D0-CC9B-4E13-91CC-AEA1B58FC453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Obrázek 3" descr="6082846-donut-koblih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875" y="-74613"/>
            <a:ext cx="10009188" cy="693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A49FB812-2A99-46B2-AA33-0C5110E71285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</p:cSld>
  <p:clrMapOvr>
    <a:masterClrMapping/>
  </p:clrMapOvr>
  <p:transition spd="med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cs-CZ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>
          <a:xfrm>
            <a:off x="-252413" y="1784350"/>
            <a:ext cx="9144001" cy="4572000"/>
          </a:xfrm>
        </p:spPr>
        <p:txBody>
          <a:bodyPr/>
          <a:lstStyle/>
          <a:p>
            <a:pPr algn="ctr"/>
            <a:r>
              <a:rPr lang="cs-CZ" sz="3200" b="1"/>
              <a:t>8. SLADKÉ PEČIVO</a:t>
            </a:r>
          </a:p>
          <a:p>
            <a:pPr algn="ctr"/>
            <a:br>
              <a:rPr lang="cs-CZ" sz="2800" b="1"/>
            </a:br>
            <a:r>
              <a:rPr lang="cs-CZ" sz="2800" b="1"/>
              <a:t>Kdo by si nekoupil  koláček nebo koblížek?    Dá se hezky sníst i v běhu na ranní autobus, ale tím veškeré výhody končí. O cukrech   a </a:t>
            </a:r>
            <a:r>
              <a:rPr lang="cs-CZ" sz="2800" b="1">
                <a:hlinkClick r:id="rId2"/>
              </a:rPr>
              <a:t>uhlovodanech</a:t>
            </a:r>
            <a:r>
              <a:rPr lang="cs-CZ" sz="2800" b="1"/>
              <a:t> víme, tajemstvím však mohou být nekvalitní transmastné tuky.</a:t>
            </a:r>
          </a:p>
          <a:p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C054102-859A-40A0-A059-9498D8DA24C1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Obrázek 3" descr="6082847-limonada-umela-sladidl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BEAFCBAD-02D6-453D-BF04-CC10F9449245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</p:cSld>
  <p:clrMapOvr>
    <a:masterClrMapping/>
  </p:clrMapOvr>
  <p:transition spd="med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cs-CZ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80975" y="1484313"/>
            <a:ext cx="9144000" cy="4572000"/>
          </a:xfrm>
        </p:spPr>
        <p:txBody>
          <a:bodyPr>
            <a:normAutofit lnSpcReduction="10000"/>
          </a:bodyPr>
          <a:lstStyle/>
          <a:p>
            <a:pPr marL="411480" algn="ctr" fontAlgn="auto">
              <a:lnSpc>
                <a:spcPct val="8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cs-CZ" sz="3200" b="1" dirty="0"/>
              <a:t>9. LIMONÁDY</a:t>
            </a:r>
          </a:p>
          <a:p>
            <a:pPr marL="411480" algn="ctr" fontAlgn="auto">
              <a:lnSpc>
                <a:spcPct val="80000"/>
              </a:lnSpc>
              <a:spcAft>
                <a:spcPts val="0"/>
              </a:spcAft>
              <a:buFont typeface="Wingdings"/>
              <a:buChar char=""/>
              <a:defRPr/>
            </a:pPr>
            <a:br>
              <a:rPr lang="cs-CZ" sz="2800" b="1" dirty="0"/>
            </a:br>
            <a:r>
              <a:rPr lang="cs-CZ" sz="2800" b="1" dirty="0"/>
              <a:t>Spousta cukru a chemikálií - tak se dají jednoduše popsat. Výzkumy je dávají do souvislosti s </a:t>
            </a:r>
            <a:r>
              <a:rPr lang="cs-CZ" sz="2800" b="1" dirty="0">
                <a:hlinkClick r:id="rId2"/>
              </a:rPr>
              <a:t>rakovinou</a:t>
            </a:r>
            <a:r>
              <a:rPr lang="cs-CZ" sz="2800" b="1" dirty="0"/>
              <a:t>    a poškozením ledvin, zejména u žen. Častým pitím si také zaděláváte na obezitu a cukrovku. I dietní limonády bez cukru představují riziko, protože jsou plné náhradních sladidel a dalších chemikálií, které také vedou k různým nemocem včetně rakoviny. Nový reklamní trik "Slazeno </a:t>
            </a:r>
            <a:r>
              <a:rPr lang="cs-CZ" sz="2800" b="1" dirty="0" err="1"/>
              <a:t>stévií</a:t>
            </a:r>
            <a:r>
              <a:rPr lang="cs-CZ" sz="2800" b="1" dirty="0"/>
              <a:t>" (</a:t>
            </a:r>
            <a:r>
              <a:rPr lang="cs-CZ" sz="2800" b="1" dirty="0" err="1">
                <a:hlinkClick r:id="rId3"/>
              </a:rPr>
              <a:t>stévie</a:t>
            </a:r>
            <a:r>
              <a:rPr lang="cs-CZ" sz="2800" b="1" dirty="0"/>
              <a:t> je přírodní látka z rostliny </a:t>
            </a:r>
            <a:r>
              <a:rPr lang="cs-CZ" sz="2800" b="1" dirty="0" err="1"/>
              <a:t>Stevia</a:t>
            </a:r>
            <a:r>
              <a:rPr lang="cs-CZ" sz="2800" b="1" dirty="0"/>
              <a:t> </a:t>
            </a:r>
            <a:r>
              <a:rPr lang="cs-CZ" sz="2800" b="1" dirty="0" err="1"/>
              <a:t>rebaudiana</a:t>
            </a:r>
            <a:r>
              <a:rPr lang="cs-CZ" sz="2800" b="1" dirty="0"/>
              <a:t> asi 300 x sladší než cukr) vás nesmí ošálit - </a:t>
            </a:r>
            <a:r>
              <a:rPr lang="cs-CZ" sz="2800" b="1" dirty="0" err="1"/>
              <a:t>stévie</a:t>
            </a:r>
            <a:r>
              <a:rPr lang="cs-CZ" sz="2800" b="1" dirty="0"/>
              <a:t> je tam zanedbatelné množství. Zbytek jsou opět cukry a náhražky. </a:t>
            </a:r>
          </a:p>
          <a:p>
            <a:pPr marL="411480" fontAlgn="auto">
              <a:lnSpc>
                <a:spcPct val="80000"/>
              </a:lnSpc>
              <a:spcAft>
                <a:spcPts val="0"/>
              </a:spcAft>
              <a:buFont typeface="Wingdings"/>
              <a:buChar char=""/>
              <a:defRPr/>
            </a:pPr>
            <a:endParaRPr lang="cs-CZ" sz="2700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17A804B5-7CE7-454B-A29D-F0690C8F3656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485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R="0"/>
            <a:endParaRPr lang="cs-CZ" cap="none">
              <a:effectLst/>
            </a:endParaRPr>
          </a:p>
        </p:txBody>
      </p:sp>
      <p:sp>
        <p:nvSpPr>
          <p:cNvPr id="9219" name="Podnadpis 2"/>
          <p:cNvSpPr>
            <a:spLocks noGrp="1"/>
          </p:cNvSpPr>
          <p:nvPr>
            <p:ph type="subTitle" idx="1"/>
          </p:nvPr>
        </p:nvSpPr>
        <p:spPr>
          <a:xfrm>
            <a:off x="914400" y="2835275"/>
            <a:ext cx="7772400" cy="1508125"/>
          </a:xfrm>
        </p:spPr>
        <p:txBody>
          <a:bodyPr/>
          <a:lstStyle/>
          <a:p>
            <a:pPr>
              <a:spcBef>
                <a:spcPct val="0"/>
              </a:spcBef>
              <a:buFont typeface="Arial" charset="0"/>
              <a:buNone/>
            </a:pPr>
            <a:endParaRPr lang="cs-CZ"/>
          </a:p>
        </p:txBody>
      </p:sp>
      <p:pic>
        <p:nvPicPr>
          <p:cNvPr id="3076" name="Obrázek 3" descr="6082792-margari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975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86E5ECC-CBB2-48A9-9CBC-415AFD6C329E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</p:cSld>
  <p:clrMapOvr>
    <a:masterClrMapping/>
  </p:clrMapOvr>
  <p:transition spd="med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Obrázek 3" descr="6082876-chips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3375"/>
            <a:ext cx="9144000" cy="610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24F00AB-E453-46A7-96D4-814B753E1DE8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</p:cSld>
  <p:clrMapOvr>
    <a:masterClrMapping/>
  </p:clrMapOvr>
  <p:transition spd="med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cs-CZ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80975" y="1196975"/>
            <a:ext cx="9144000" cy="4572000"/>
          </a:xfrm>
        </p:spPr>
        <p:txBody>
          <a:bodyPr/>
          <a:lstStyle/>
          <a:p>
            <a:pPr algn="ctr">
              <a:buFont typeface="Arial" charset="0"/>
              <a:buChar char="•"/>
            </a:pPr>
            <a:r>
              <a:rPr lang="cs-CZ" sz="3200" b="1"/>
              <a:t>10. SLANÉ ČIPSY </a:t>
            </a:r>
          </a:p>
          <a:p>
            <a:pPr algn="ctr">
              <a:buFont typeface="Arial" charset="0"/>
              <a:buChar char="•"/>
            </a:pPr>
            <a:br>
              <a:rPr lang="cs-CZ" sz="2800" b="1"/>
            </a:br>
            <a:r>
              <a:rPr lang="cs-CZ" sz="2800" b="1"/>
              <a:t>Spousta tuků a soli by možná nebyla ještě to nejhorší. Tím jsou nebezpečné chemické látky, zvlášť když brambůrky mají další příchutě: uzenou, slaninovou, sýrovou, atd. Ve většině najdeme akrylamid, který se tvoří při smažení za mimořádně vysokých teplot. Vědci ho považují za viníka mnoha druhů </a:t>
            </a:r>
            <a:r>
              <a:rPr lang="cs-CZ" sz="2800" b="1">
                <a:hlinkClick r:id="rId2"/>
              </a:rPr>
              <a:t>rakoviny</a:t>
            </a:r>
            <a:r>
              <a:rPr lang="cs-CZ" sz="2800" b="1"/>
              <a:t>.  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3ED9FEEE-FAB1-4024-B29C-78B3EB401D28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772400" cy="914400"/>
          </a:xfrm>
        </p:spPr>
        <p:txBody>
          <a:bodyPr/>
          <a:lstStyle/>
          <a:p>
            <a:pPr algn="ctr"/>
            <a:r>
              <a:rPr lang="cs-CZ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Moc zajímavé,</a:t>
            </a:r>
            <a:br>
              <a:rPr lang="cs-CZ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cs-CZ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stojí to za to se nad tím </a:t>
            </a:r>
            <a:br>
              <a:rPr lang="cs-CZ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cs-CZ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zamyslet, </a:t>
            </a:r>
            <a:br>
              <a:rPr lang="cs-CZ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cs-CZ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co právě do sebe </a:t>
            </a:r>
            <a:br>
              <a:rPr lang="cs-CZ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cs-CZ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špatného cpeme !</a:t>
            </a:r>
            <a:br>
              <a:rPr lang="cs-CZ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cs-CZ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endParaRPr lang="cs-CZ" sz="48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660499" y="5013176"/>
            <a:ext cx="60003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66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Dobrou chuť.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881347E-7E90-4982-BD23-13FAEDC644B6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cs-CZ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79388" y="115888"/>
            <a:ext cx="9144001" cy="4572000"/>
          </a:xfrm>
        </p:spPr>
        <p:txBody>
          <a:bodyPr/>
          <a:lstStyle/>
          <a:p>
            <a:pPr algn="ctr">
              <a:buFont typeface="Arial" charset="0"/>
              <a:buChar char="•"/>
            </a:pPr>
            <a:r>
              <a:rPr lang="cs-CZ" sz="3200" b="1" dirty="0"/>
              <a:t>1. MARGARÍNY</a:t>
            </a:r>
          </a:p>
          <a:p>
            <a:pPr algn="ctr">
              <a:buFont typeface="Arial" charset="0"/>
              <a:buChar char="•"/>
            </a:pPr>
            <a:br>
              <a:rPr lang="cs-CZ" sz="2800" dirty="0"/>
            </a:br>
            <a:r>
              <a:rPr lang="cs-CZ" sz="2800" b="1" dirty="0"/>
              <a:t>Neplatí to pro všechny, samozřejmě. Obvykle ale lidé kupují margaríny, protože v nich není </a:t>
            </a:r>
            <a:r>
              <a:rPr lang="cs-CZ" sz="2800" b="1" dirty="0">
                <a:solidFill>
                  <a:srgbClr val="FFFF00"/>
                </a:solidFill>
                <a:hlinkClick r:id="rId2"/>
              </a:rPr>
              <a:t>cholesterol</a:t>
            </a:r>
            <a:r>
              <a:rPr lang="cs-CZ" sz="2800" b="1" dirty="0"/>
              <a:t>. Ale co v nich naopak JE? Jsou zdrojem omega 6 mastných kyselin, kterých máme ve stravě nadbytek, a mnoha potenciálně škodlivých aditiv, směsí hydrogenovaných nebo částečně hydrogenovaných rostlinných tuků, často s přídavkem vitamínů, emulgátorů, barviv a celé řady chemických aditiv. Margaríny byly po mnoho let doporučovány jako zdravá náhrada živočišných tuků. Ale souvislost mezi konzumací živočišných tuků  a zvýšeným rizikem srdečních onemocnění byla silně zpochybněna! A právě margaríny obsahují zdravotně rizikové trans tuky.</a:t>
            </a:r>
            <a:br>
              <a:rPr lang="cs-CZ" sz="2400" b="1" dirty="0"/>
            </a:br>
            <a:endParaRPr lang="cs-CZ" sz="2400" b="1" dirty="0"/>
          </a:p>
          <a:p>
            <a:pPr algn="ctr">
              <a:buFont typeface="Arial" charset="0"/>
              <a:buChar char="•"/>
            </a:pPr>
            <a:endParaRPr lang="cs-CZ" sz="2400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4CF4DF9E-98E6-4B2E-A08E-427E4B448B7C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ázek 3" descr="6082760-mlek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413" y="-46038"/>
            <a:ext cx="9396413" cy="690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33ECD952-833F-4919-8C92-D7F648C12AA8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</p:cSld>
  <p:clrMapOvr>
    <a:masterClrMapping/>
  </p:clrMapOvr>
  <p:transition spd="med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cs-CZ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-180975" y="1700213"/>
            <a:ext cx="9144000" cy="45720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cs-CZ" sz="3200" b="1" dirty="0"/>
              <a:t>2. LIGHT POTRAVINY </a:t>
            </a:r>
          </a:p>
          <a:p>
            <a:pPr algn="ctr"/>
            <a:br>
              <a:rPr lang="cs-CZ" sz="2800" b="1" dirty="0"/>
            </a:br>
            <a:r>
              <a:rPr lang="cs-CZ" sz="2800" b="1" dirty="0"/>
              <a:t>Lidé si často myslí, kdovíjak zdravé nejsou potraviny s označení "</a:t>
            </a:r>
            <a:r>
              <a:rPr lang="cs-CZ" sz="2800" b="1" dirty="0" err="1"/>
              <a:t>light</a:t>
            </a:r>
            <a:r>
              <a:rPr lang="cs-CZ" sz="2800" b="1" dirty="0"/>
              <a:t>" nebo "nízkotučné". Ve skutečnosti jsou plné nezdravých chemikálií, které mají nahradit chybějící tuk, ať už kvůli chuti nebo vlastnostem (konzistenci, trvanlivosti </a:t>
            </a:r>
            <a:r>
              <a:rPr lang="cs-CZ" sz="2800" b="1" dirty="0" err="1"/>
              <a:t>atd</a:t>
            </a:r>
            <a:r>
              <a:rPr lang="cs-CZ" sz="2800" b="1" dirty="0"/>
              <a:t>). </a:t>
            </a:r>
          </a:p>
          <a:p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845E009E-5A5E-413C-B6EF-035F158264D4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Obrázek 3" descr="6082798-dzusy-nejsou-zdrav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8425" y="0"/>
            <a:ext cx="9242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93CF1A8B-BEB6-4234-A104-867CC06AA143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</p:cSld>
  <p:clrMapOvr>
    <a:masterClrMapping/>
  </p:clrMapOvr>
  <p:transition spd="med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cs-CZ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80975" y="1377950"/>
            <a:ext cx="9144000" cy="4572000"/>
          </a:xfrm>
        </p:spPr>
        <p:txBody>
          <a:bodyPr/>
          <a:lstStyle/>
          <a:p>
            <a:pPr algn="ctr"/>
            <a:r>
              <a:rPr lang="cs-CZ" sz="3200" b="1"/>
              <a:t>3. OVOCNÉ DŽUSY</a:t>
            </a:r>
          </a:p>
          <a:p>
            <a:pPr algn="ctr"/>
            <a:br>
              <a:rPr lang="cs-CZ" sz="2800" b="1"/>
            </a:br>
            <a:r>
              <a:rPr lang="cs-CZ" sz="2800" b="1"/>
              <a:t>Myslíte si, že nahradí konzumaci </a:t>
            </a:r>
            <a:r>
              <a:rPr lang="cs-CZ" sz="2800" b="1">
                <a:hlinkClick r:id="rId2"/>
              </a:rPr>
              <a:t>ovoce</a:t>
            </a:r>
            <a:r>
              <a:rPr lang="cs-CZ" sz="2800" b="1"/>
              <a:t>? Většinou ne. Obvykle obsahují umělé příchutě a nikoli čerstvé ovoce - nejčastěji se vyrábějí z ovocného koncentrátu. K tomu se přidává vysoké množství </a:t>
            </a:r>
            <a:r>
              <a:rPr lang="cs-CZ" sz="2800" b="1">
                <a:hlinkClick r:id="rId3"/>
              </a:rPr>
              <a:t>cukru</a:t>
            </a:r>
            <a:r>
              <a:rPr lang="cs-CZ" sz="2800" b="1"/>
              <a:t> a  dalších chemikálií. I skutečně 100% džus má tolik cukru a kalorií, že na něm nic vhodného není. Tloustne se  z nich a vedou k cukrovce. </a:t>
            </a:r>
          </a:p>
          <a:p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2854DD5-55B0-4F7E-B4B2-99D7DFD6B8B0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rázek 3" descr="6082799-nakup-potravin-salam-sunka-uzeniny-ilustracni-snime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D9C470C2-185F-48AD-92D5-38AAFB0C001A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</p:cSld>
  <p:clrMapOvr>
    <a:masterClrMapping/>
  </p:clrMapOvr>
  <p:transition spd="med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cs-CZ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79388" y="1784350"/>
            <a:ext cx="9144001" cy="45720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cs-CZ" sz="3200" b="1"/>
              <a:t>4. ZPRACOVANÁ MASA A UZENINY</a:t>
            </a:r>
          </a:p>
          <a:p>
            <a:pPr algn="ctr">
              <a:lnSpc>
                <a:spcPct val="90000"/>
              </a:lnSpc>
            </a:pPr>
            <a:br>
              <a:rPr lang="cs-CZ" sz="2800" b="1"/>
            </a:br>
            <a:r>
              <a:rPr lang="cs-CZ" sz="2800" b="1"/>
              <a:t>Skutečného</a:t>
            </a:r>
            <a:r>
              <a:rPr lang="cs-CZ" sz="2800" b="1">
                <a:hlinkClick r:id="rId2"/>
              </a:rPr>
              <a:t> masa </a:t>
            </a:r>
            <a:r>
              <a:rPr lang="cs-CZ" sz="2800" b="1"/>
              <a:t>v nich zas tak moc nebývá, takže jeho nadměrné konzumace se bát nemusíte. Spíš jde o další látky: sůl, cukr, tuk, uzenářské soli. Vedou nejen k obezitě a cukrovce, ale je prokázána souvislost s </a:t>
            </a:r>
            <a:r>
              <a:rPr lang="cs-CZ" sz="2800" b="1">
                <a:hlinkClick r:id="rId3"/>
              </a:rPr>
              <a:t>rakovinou především tlustého střeva </a:t>
            </a:r>
            <a:r>
              <a:rPr lang="cs-CZ" sz="2800" b="1"/>
              <a:t>a konečníku, v němž Češi neustále vedou žebříček nejvíc nemocných   v Evropě i na celém světě. </a:t>
            </a:r>
          </a:p>
          <a:p>
            <a:pPr>
              <a:lnSpc>
                <a:spcPct val="90000"/>
              </a:lnSpc>
            </a:pPr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86C0A536-EF33-4082-BFA8-205F6DDC915C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  JÍDEL  SMRTI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  JÍDEL  SMRTI</Template>
  <TotalTime>0</TotalTime>
  <Words>165</Words>
  <Application>Microsoft Office PowerPoint</Application>
  <PresentationFormat>Předvádění na obrazovce (4:3)</PresentationFormat>
  <Paragraphs>46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33" baseType="lpstr">
      <vt:lpstr>Algerian</vt:lpstr>
      <vt:lpstr>Aparajita</vt:lpstr>
      <vt:lpstr>Arial</vt:lpstr>
      <vt:lpstr>Calibri</vt:lpstr>
      <vt:lpstr>Consolas</vt:lpstr>
      <vt:lpstr>Corbel</vt:lpstr>
      <vt:lpstr>Georgia</vt:lpstr>
      <vt:lpstr>Wingdings</vt:lpstr>
      <vt:lpstr>Wingdings 2</vt:lpstr>
      <vt:lpstr>Wingdings 3</vt:lpstr>
      <vt:lpstr>10  JÍDEL  SMRTI</vt:lpstr>
      <vt:lpstr>10  JÍDEL  SMRTI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Moc zajímavé, stojí to za to se nad tím  zamyslet,  co právě do sebe  špatného cpeme !  </vt:lpstr>
    </vt:vector>
  </TitlesOfParts>
  <Company>BLACK EDITION - tum0r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 JÍDEL  SMRTI</dc:title>
  <dc:creator>Jan Koller</dc:creator>
  <cp:lastModifiedBy>Pavel</cp:lastModifiedBy>
  <cp:revision>2</cp:revision>
  <dcterms:created xsi:type="dcterms:W3CDTF">2014-07-12T19:40:29Z</dcterms:created>
  <dcterms:modified xsi:type="dcterms:W3CDTF">2025-12-25T22:55:45Z</dcterms:modified>
</cp:coreProperties>
</file>