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wav" ContentType="audio/wav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76" r:id="rId2"/>
    <p:sldId id="256" r:id="rId3"/>
    <p:sldId id="257" r:id="rId4"/>
    <p:sldId id="267" r:id="rId5"/>
    <p:sldId id="258" r:id="rId6"/>
    <p:sldId id="268" r:id="rId7"/>
    <p:sldId id="259" r:id="rId8"/>
    <p:sldId id="269" r:id="rId9"/>
    <p:sldId id="260" r:id="rId10"/>
    <p:sldId id="270" r:id="rId11"/>
    <p:sldId id="261" r:id="rId12"/>
    <p:sldId id="271" r:id="rId13"/>
    <p:sldId id="262" r:id="rId14"/>
    <p:sldId id="272" r:id="rId15"/>
    <p:sldId id="263" r:id="rId16"/>
    <p:sldId id="273" r:id="rId17"/>
    <p:sldId id="264" r:id="rId18"/>
    <p:sldId id="274" r:id="rId19"/>
    <p:sldId id="265" r:id="rId20"/>
    <p:sldId id="275" r:id="rId21"/>
    <p:sldId id="266" r:id="rId22"/>
    <p:sldId id="277" r:id="rId23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74" autoAdjust="0"/>
    <p:restoredTop sz="94660"/>
  </p:normalViewPr>
  <p:slideViewPr>
    <p:cSldViewPr>
      <p:cViewPr>
        <p:scale>
          <a:sx n="60" d="100"/>
          <a:sy n="60" d="100"/>
        </p:scale>
        <p:origin x="-762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délník 3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Obdélník 4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6" name="Obdélník 5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Obdélník 6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bdélník 9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1" name="Obdélník 10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Obdélník 11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Obdélník 12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Obdélník 13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8" name="Nadpis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9" name="Podnadpis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cs-CZ"/>
              <a:t>Klepnutím lze upravit styl předlohy podnadpisů.</a:t>
            </a:r>
            <a:endParaRPr lang="en-US"/>
          </a:p>
        </p:txBody>
      </p:sp>
      <p:sp>
        <p:nvSpPr>
          <p:cNvPr id="15" name="Zástupný symbol pro datum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AD25C02-0902-4FB2-8B04-EB37F46779F1}" type="datetimeFigureOut">
              <a:rPr lang="cs-CZ"/>
              <a:pPr>
                <a:defRPr/>
              </a:pPr>
              <a:t>25.12.2025</a:t>
            </a:fld>
            <a:endParaRPr lang="cs-CZ"/>
          </a:p>
        </p:txBody>
      </p:sp>
      <p:sp>
        <p:nvSpPr>
          <p:cNvPr id="16" name="Zástupný symbol pro zápatí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17" name="Zástupný symbol pro číslo snímku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4B1431F-963A-44A4-911E-AC15A324609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9F212B-6B92-4641-8352-04DB3C0BAE0D}" type="datetimeFigureOut">
              <a:rPr lang="cs-CZ"/>
              <a:pPr>
                <a:defRPr/>
              </a:pPr>
              <a:t>25.12.2025</a:t>
            </a:fld>
            <a:endParaRPr lang="cs-CZ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719E64-9A10-4B36-9BC5-E43C11B3A7F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Volný tvar 3"/>
          <p:cNvSpPr>
            <a:spLocks/>
          </p:cNvSpPr>
          <p:nvPr/>
        </p:nvSpPr>
        <p:spPr bwMode="auto">
          <a:xfrm>
            <a:off x="4829175" y="1073150"/>
            <a:ext cx="4321175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Volný tvar 4"/>
          <p:cNvSpPr>
            <a:spLocks/>
          </p:cNvSpPr>
          <p:nvPr/>
        </p:nvSpPr>
        <p:spPr bwMode="auto">
          <a:xfrm>
            <a:off x="374650" y="0"/>
            <a:ext cx="5513388" cy="6615113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Volný tvar 5"/>
          <p:cNvSpPr>
            <a:spLocks/>
          </p:cNvSpPr>
          <p:nvPr/>
        </p:nvSpPr>
        <p:spPr bwMode="auto">
          <a:xfrm rot="5236414">
            <a:off x="4461669" y="1483519"/>
            <a:ext cx="4114800" cy="1189038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Volný tvar 6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Volný tvar 7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Volný tvar 8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0" name="Volný tvar 9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" name="Volný tvar 10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" name="Volný tvar 11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3" name="Volný tvar 12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4" name="Volný tvar 13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Volný tvar 14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Volný tvar 15"/>
          <p:cNvSpPr>
            <a:spLocks/>
          </p:cNvSpPr>
          <p:nvPr/>
        </p:nvSpPr>
        <p:spPr bwMode="auto">
          <a:xfrm>
            <a:off x="366713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7" name="Volný tvar 16"/>
          <p:cNvSpPr>
            <a:spLocks/>
          </p:cNvSpPr>
          <p:nvPr/>
        </p:nvSpPr>
        <p:spPr bwMode="auto">
          <a:xfrm>
            <a:off x="366713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8" name="Volný tvar 17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9" name="Obdélník 18"/>
          <p:cNvSpPr/>
          <p:nvPr/>
        </p:nvSpPr>
        <p:spPr>
          <a:xfrm>
            <a:off x="363538" y="401638"/>
            <a:ext cx="8504237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0" name="Obdélník 19"/>
          <p:cNvSpPr/>
          <p:nvPr/>
        </p:nvSpPr>
        <p:spPr>
          <a:xfrm flipH="1">
            <a:off x="371475" y="681038"/>
            <a:ext cx="26988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1" name="Obdélník 20"/>
          <p:cNvSpPr/>
          <p:nvPr/>
        </p:nvSpPr>
        <p:spPr>
          <a:xfrm flipH="1">
            <a:off x="411163" y="681038"/>
            <a:ext cx="26987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Obdélník 21"/>
          <p:cNvSpPr/>
          <p:nvPr/>
        </p:nvSpPr>
        <p:spPr>
          <a:xfrm flipH="1">
            <a:off x="447675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Obdélník 22"/>
          <p:cNvSpPr/>
          <p:nvPr/>
        </p:nvSpPr>
        <p:spPr>
          <a:xfrm flipH="1">
            <a:off x="476250" y="681038"/>
            <a:ext cx="9525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4" name="Obdélník 23"/>
          <p:cNvSpPr/>
          <p:nvPr/>
        </p:nvSpPr>
        <p:spPr>
          <a:xfrm>
            <a:off x="500063" y="681038"/>
            <a:ext cx="36512" cy="365125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bIns="0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2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62C2B60-262D-4F36-8864-11B05F5B1370}" type="datetimeFigureOut">
              <a:rPr lang="cs-CZ"/>
              <a:pPr>
                <a:defRPr/>
              </a:pPr>
              <a:t>25.12.2025</a:t>
            </a:fld>
            <a:endParaRPr lang="cs-CZ"/>
          </a:p>
        </p:txBody>
      </p:sp>
      <p:sp>
        <p:nvSpPr>
          <p:cNvPr id="2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2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AE20333-28F3-4F6D-A6FF-C870CE7E61D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CD266608-5A9B-449C-B9E2-CCC67A70B050}" type="datetimeFigureOut">
              <a:rPr lang="cs-CZ"/>
              <a:pPr>
                <a:defRPr/>
              </a:pPr>
              <a:t>25.12.2025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1FB8BA67-6ED7-448F-BAF7-E223CFC2226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401638"/>
            <a:ext cx="8867775" cy="887412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bdélník 7"/>
          <p:cNvSpPr/>
          <p:nvPr/>
        </p:nvSpPr>
        <p:spPr>
          <a:xfrm>
            <a:off x="87313" y="681038"/>
            <a:ext cx="460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9" name="Obdélník 8"/>
          <p:cNvSpPr/>
          <p:nvPr/>
        </p:nvSpPr>
        <p:spPr>
          <a:xfrm>
            <a:off x="47625" y="681038"/>
            <a:ext cx="26988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0" name="Obdélník 9"/>
          <p:cNvSpPr/>
          <p:nvPr/>
        </p:nvSpPr>
        <p:spPr>
          <a:xfrm>
            <a:off x="28575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bdélník 10"/>
          <p:cNvSpPr/>
          <p:nvPr/>
        </p:nvSpPr>
        <p:spPr>
          <a:xfrm>
            <a:off x="0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Obdélník 11"/>
          <p:cNvSpPr/>
          <p:nvPr/>
        </p:nvSpPr>
        <p:spPr>
          <a:xfrm flipH="1">
            <a:off x="149225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Obdélník 12"/>
          <p:cNvSpPr/>
          <p:nvPr/>
        </p:nvSpPr>
        <p:spPr>
          <a:xfrm flipH="1">
            <a:off x="188913" y="681038"/>
            <a:ext cx="2857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Obdélník 13"/>
          <p:cNvSpPr/>
          <p:nvPr/>
        </p:nvSpPr>
        <p:spPr>
          <a:xfrm flipH="1">
            <a:off x="227013" y="681038"/>
            <a:ext cx="9525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Obdélník 14"/>
          <p:cNvSpPr/>
          <p:nvPr/>
        </p:nvSpPr>
        <p:spPr>
          <a:xfrm flipH="1">
            <a:off x="255588" y="681038"/>
            <a:ext cx="7937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Obdélník 15"/>
          <p:cNvSpPr/>
          <p:nvPr/>
        </p:nvSpPr>
        <p:spPr>
          <a:xfrm>
            <a:off x="279400" y="681038"/>
            <a:ext cx="36513" cy="365125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/>
          <a:lstStyle>
            <a:lvl1pPr>
              <a:defRPr sz="4000"/>
            </a:lvl1pPr>
            <a:extLst/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D08CB1B-1D5B-44B2-A953-4D026326C3A3}" type="datetimeFigureOut">
              <a:rPr lang="cs-CZ"/>
              <a:pPr>
                <a:defRPr/>
              </a:pPr>
              <a:t>25.12.2025</a:t>
            </a:fld>
            <a:endParaRPr lang="cs-CZ"/>
          </a:p>
        </p:txBody>
      </p:sp>
      <p:sp>
        <p:nvSpPr>
          <p:cNvPr id="1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1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7CE021D-F1E3-4BCF-B6B5-46A5600AD38E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F6A8AB-6DAE-4FDF-B177-52E2AF5F014F}" type="datetimeFigureOut">
              <a:rPr lang="cs-CZ"/>
              <a:pPr>
                <a:defRPr/>
              </a:pPr>
              <a:t>25.12.2025</a:t>
            </a:fld>
            <a:endParaRPr lang="cs-CZ"/>
          </a:p>
        </p:txBody>
      </p:sp>
      <p:sp>
        <p:nvSpPr>
          <p:cNvPr id="4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462A4A-E1E5-4696-8C2B-AF1C06CEA34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A075EFD3-071B-4709-92FE-370F9163DE2C}" type="datetimeFigureOut">
              <a:rPr lang="cs-CZ"/>
              <a:pPr>
                <a:defRPr/>
              </a:pPr>
              <a:t>25.12.2025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8EFE14D5-993A-4376-BFF7-96E6D76FFA24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5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570A75-8D7B-4C57-9BD2-9BB0F145E2C4}" type="datetimeFigureOut">
              <a:rPr lang="cs-CZ"/>
              <a:pPr>
                <a:defRPr/>
              </a:pPr>
              <a:t>25.12.2025</a:t>
            </a:fld>
            <a:endParaRPr lang="cs-CZ"/>
          </a:p>
        </p:txBody>
      </p:sp>
      <p:sp>
        <p:nvSpPr>
          <p:cNvPr id="6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02BDFF-B0C9-4447-891F-191A83E1B4A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délník 4"/>
          <p:cNvSpPr/>
          <p:nvPr/>
        </p:nvSpPr>
        <p:spPr>
          <a:xfrm>
            <a:off x="368300" y="0"/>
            <a:ext cx="8777288" cy="1878013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6" name="Přímá spojovací čára 5"/>
          <p:cNvCxnSpPr/>
          <p:nvPr/>
        </p:nvCxnSpPr>
        <p:spPr>
          <a:xfrm flipV="1">
            <a:off x="363538" y="1884363"/>
            <a:ext cx="8782050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7" name="Skupina 19"/>
          <p:cNvGrpSpPr>
            <a:grpSpLocks/>
          </p:cNvGrpSpPr>
          <p:nvPr/>
        </p:nvGrpSpPr>
        <p:grpSpPr bwMode="auto">
          <a:xfrm rot="5400000">
            <a:off x="8515351" y="1219200"/>
            <a:ext cx="131762" cy="128587"/>
            <a:chOff x="6668087" y="1297746"/>
            <a:chExt cx="161840" cy="156602"/>
          </a:xfrm>
        </p:grpSpPr>
        <p:cxnSp>
          <p:nvCxnSpPr>
            <p:cNvPr id="8" name="Přímá spojovací čára 7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Přímá spojovací čára 8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Přímá spojovací čára 9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" name="Skupina 25"/>
          <p:cNvGrpSpPr>
            <a:grpSpLocks/>
          </p:cNvGrpSpPr>
          <p:nvPr/>
        </p:nvGrpSpPr>
        <p:grpSpPr bwMode="auto">
          <a:xfrm rot="5400000">
            <a:off x="8667751" y="1371600"/>
            <a:ext cx="131762" cy="128587"/>
            <a:chOff x="6668087" y="1297746"/>
            <a:chExt cx="161840" cy="156602"/>
          </a:xfrm>
        </p:grpSpPr>
        <p:cxnSp>
          <p:nvCxnSpPr>
            <p:cNvPr id="12" name="Přímá spojovací čára 11"/>
            <p:cNvCxnSpPr/>
            <p:nvPr/>
          </p:nvCxnSpPr>
          <p:spPr>
            <a:xfrm rot="16200000">
              <a:off x="6663593" y="1300308"/>
              <a:ext cx="88935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Přímá spojovací čára 12"/>
            <p:cNvCxnSpPr/>
            <p:nvPr/>
          </p:nvCxnSpPr>
          <p:spPr>
            <a:xfrm rot="16200000" flipV="1">
              <a:off x="6685198" y="1391515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Přímá spojovací čára 13"/>
            <p:cNvCxnSpPr/>
            <p:nvPr/>
          </p:nvCxnSpPr>
          <p:spPr>
            <a:xfrm rot="5400000" flipH="1">
              <a:off x="6744513" y="1299332"/>
              <a:ext cx="88935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Skupina 29"/>
          <p:cNvGrpSpPr>
            <a:grpSpLocks/>
          </p:cNvGrpSpPr>
          <p:nvPr/>
        </p:nvGrpSpPr>
        <p:grpSpPr bwMode="auto">
          <a:xfrm rot="5400000">
            <a:off x="8320087" y="1474788"/>
            <a:ext cx="131763" cy="128588"/>
            <a:chOff x="6668087" y="1297746"/>
            <a:chExt cx="161840" cy="156602"/>
          </a:xfrm>
        </p:grpSpPr>
        <p:cxnSp>
          <p:nvCxnSpPr>
            <p:cNvPr id="16" name="Přímá spojovací čára 15"/>
            <p:cNvCxnSpPr/>
            <p:nvPr/>
          </p:nvCxnSpPr>
          <p:spPr>
            <a:xfrm rot="16200000">
              <a:off x="6663592" y="1300307"/>
              <a:ext cx="88934" cy="7994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Přímá spojovací čára 16"/>
            <p:cNvCxnSpPr/>
            <p:nvPr/>
          </p:nvCxnSpPr>
          <p:spPr>
            <a:xfrm rot="16200000" flipV="1">
              <a:off x="6685198" y="1391513"/>
              <a:ext cx="125668" cy="0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Přímá spojovací čára 17"/>
            <p:cNvCxnSpPr/>
            <p:nvPr/>
          </p:nvCxnSpPr>
          <p:spPr>
            <a:xfrm rot="5400000" flipH="1">
              <a:off x="6744512" y="1299332"/>
              <a:ext cx="88934" cy="81895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Nadpis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cs-CZ" noProof="0"/>
              <a:t>Klepnutím na ikonu přidáte obrázek.</a:t>
            </a:r>
            <a:endParaRPr lang="en-US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cs-CZ"/>
              <a:t>Klepnutím lze upravit styly předlohy textu.</a:t>
            </a:r>
          </a:p>
        </p:txBody>
      </p:sp>
      <p:sp>
        <p:nvSpPr>
          <p:cNvPr id="19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477000" y="55563"/>
            <a:ext cx="2133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20CE0B05-3F67-4868-907D-CCBEE1BE3601}" type="datetimeFigureOut">
              <a:rPr lang="cs-CZ"/>
              <a:pPr>
                <a:defRPr/>
              </a:pPr>
              <a:t>25.12.2025</a:t>
            </a:fld>
            <a:endParaRPr lang="cs-CZ"/>
          </a:p>
        </p:txBody>
      </p:sp>
      <p:sp>
        <p:nvSpPr>
          <p:cNvPr id="20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914400" y="55563"/>
            <a:ext cx="55626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21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8610600" y="55563"/>
            <a:ext cx="457200" cy="365125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F888546-8EB0-42CD-8F52-816D9D96629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DA903D-7368-4204-B8D7-A8A8739BC1DB}" type="datetimeFigureOut">
              <a:rPr lang="cs-CZ"/>
              <a:pPr>
                <a:defRPr/>
              </a:pPr>
              <a:t>25.12.2025</a:t>
            </a:fld>
            <a:endParaRPr lang="cs-CZ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64A74-1957-4B39-ACA8-7F7BC4FA050C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4" name="Zástupný symbol pro datum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947EDD-6873-4698-BB11-94827C5138DC}" type="datetimeFigureOut">
              <a:rPr lang="cs-CZ"/>
              <a:pPr>
                <a:defRPr/>
              </a:pPr>
              <a:t>25.12.2025</a:t>
            </a:fld>
            <a:endParaRPr lang="cs-CZ"/>
          </a:p>
        </p:txBody>
      </p:sp>
      <p:sp>
        <p:nvSpPr>
          <p:cNvPr id="5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95000A-59F0-4658-8368-CADD1B39FDA5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délník 6"/>
          <p:cNvSpPr/>
          <p:nvPr/>
        </p:nvSpPr>
        <p:spPr>
          <a:xfrm>
            <a:off x="0" y="0"/>
            <a:ext cx="365125" cy="6854825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Obdélník 7"/>
          <p:cNvSpPr/>
          <p:nvPr/>
        </p:nvSpPr>
        <p:spPr>
          <a:xfrm>
            <a:off x="255588" y="5046663"/>
            <a:ext cx="73025" cy="1692275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Obdélník 8"/>
          <p:cNvSpPr/>
          <p:nvPr/>
        </p:nvSpPr>
        <p:spPr>
          <a:xfrm>
            <a:off x="255588" y="4797425"/>
            <a:ext cx="73025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Obdélník 9"/>
          <p:cNvSpPr/>
          <p:nvPr/>
        </p:nvSpPr>
        <p:spPr>
          <a:xfrm>
            <a:off x="255588" y="4637088"/>
            <a:ext cx="73025" cy="138112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Obdélník 10"/>
          <p:cNvSpPr/>
          <p:nvPr/>
        </p:nvSpPr>
        <p:spPr>
          <a:xfrm>
            <a:off x="255588" y="4541838"/>
            <a:ext cx="73025" cy="7461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Obdélník 11"/>
          <p:cNvSpPr/>
          <p:nvPr/>
        </p:nvSpPr>
        <p:spPr>
          <a:xfrm>
            <a:off x="309563" y="681038"/>
            <a:ext cx="46037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5" name="Obdélník 14"/>
          <p:cNvSpPr/>
          <p:nvPr/>
        </p:nvSpPr>
        <p:spPr>
          <a:xfrm>
            <a:off x="268288" y="681038"/>
            <a:ext cx="2857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6" name="Obdélník 15"/>
          <p:cNvSpPr/>
          <p:nvPr/>
        </p:nvSpPr>
        <p:spPr>
          <a:xfrm>
            <a:off x="249238" y="681038"/>
            <a:ext cx="9525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Obdélník 16"/>
          <p:cNvSpPr/>
          <p:nvPr/>
        </p:nvSpPr>
        <p:spPr>
          <a:xfrm>
            <a:off x="222250" y="681038"/>
            <a:ext cx="7938" cy="365125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22" name="Zástupný symbol pro nadpis 21"/>
          <p:cNvSpPr>
            <a:spLocks noGrp="1"/>
          </p:cNvSpPr>
          <p:nvPr>
            <p:ph type="title"/>
          </p:nvPr>
        </p:nvSpPr>
        <p:spPr>
          <a:xfrm>
            <a:off x="914400" y="512763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/>
          <a:p>
            <a:r>
              <a:rPr lang="cs-CZ"/>
              <a:t>Klepnutím lze upravit styl předlohy nadpisů.</a:t>
            </a:r>
            <a:endParaRPr lang="en-US"/>
          </a:p>
        </p:txBody>
      </p:sp>
      <p:sp>
        <p:nvSpPr>
          <p:cNvPr id="1036" name="Zástupný symbol pro text 12"/>
          <p:cNvSpPr>
            <a:spLocks noGrp="1"/>
          </p:cNvSpPr>
          <p:nvPr>
            <p:ph type="body" idx="1"/>
          </p:nvPr>
        </p:nvSpPr>
        <p:spPr bwMode="auto">
          <a:xfrm>
            <a:off x="914400" y="1784350"/>
            <a:ext cx="77724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/>
              <a:t>Klepnutím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/>
          </a:p>
        </p:txBody>
      </p:sp>
      <p:sp>
        <p:nvSpPr>
          <p:cNvPr id="14" name="Zástupný symbol pro datum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0BCAC54F-7908-4707-93F1-5AB0B14CDA63}" type="datetimeFigureOut">
              <a:rPr lang="cs-CZ"/>
              <a:pPr>
                <a:defRPr/>
              </a:pPr>
              <a:t>25.12.2025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endParaRPr lang="cs-CZ"/>
          </a:p>
        </p:txBody>
      </p:sp>
      <p:sp>
        <p:nvSpPr>
          <p:cNvPr id="23" name="Zástupný symbol pro číslo snímku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 smtClean="0"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C709D4E9-3704-4CF7-BAF4-5A161054214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07" r:id="rId1"/>
    <p:sldLayoutId id="2147483702" r:id="rId2"/>
    <p:sldLayoutId id="2147483708" r:id="rId3"/>
    <p:sldLayoutId id="2147483709" r:id="rId4"/>
    <p:sldLayoutId id="2147483710" r:id="rId5"/>
    <p:sldLayoutId id="2147483703" r:id="rId6"/>
    <p:sldLayoutId id="2147483711" r:id="rId7"/>
    <p:sldLayoutId id="2147483704" r:id="rId8"/>
    <p:sldLayoutId id="2147483712" r:id="rId9"/>
    <p:sldLayoutId id="2147483705" r:id="rId10"/>
    <p:sldLayoutId id="2147483706" r:id="rId11"/>
  </p:sldLayoutIdLst>
  <p:transition spd="med">
    <p:fade/>
  </p:transition>
  <p:txStyles>
    <p:titleStyle>
      <a:lvl1pPr algn="l" rtl="0" eaLnBrk="1" fontAlgn="base" hangingPunct="1">
        <a:spcBef>
          <a:spcPct val="0"/>
        </a:spcBef>
        <a:spcAft>
          <a:spcPct val="0"/>
        </a:spcAft>
        <a:defRPr sz="4000" kern="1200" spc="-100">
          <a:solidFill>
            <a:srgbClr val="C1EEF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000">
          <a:solidFill>
            <a:srgbClr val="C1EEFF"/>
          </a:solidFill>
          <a:latin typeface="Consolas" pitchFamily="49" charset="0"/>
        </a:defRPr>
      </a:lvl9pPr>
      <a:extLst/>
    </p:titleStyle>
    <p:bodyStyle>
      <a:lvl1pPr marL="411163" indent="-342900" algn="l" rtl="0" eaLnBrk="1" fontAlgn="base" hangingPunct="1">
        <a:spcBef>
          <a:spcPts val="700"/>
        </a:spcBef>
        <a:spcAft>
          <a:spcPct val="0"/>
        </a:spcAft>
        <a:buClr>
          <a:schemeClr val="tx2"/>
        </a:buClr>
        <a:buSzPct val="95000"/>
        <a:buFont typeface="Wingdings" pitchFamily="2" charset="2"/>
        <a:buChar char="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39775" indent="-28575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90000"/>
        <a:buFont typeface="Wingdings" pitchFamily="2" charset="2"/>
        <a:buChar char="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5363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 2" pitchFamily="18" charset="2"/>
        <a:buChar char="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0475" indent="-228600" algn="l" rtl="0" eaLnBrk="1" fontAlgn="base" hangingPunct="1">
        <a:spcBef>
          <a:spcPct val="20000"/>
        </a:spcBef>
        <a:spcAft>
          <a:spcPct val="0"/>
        </a:spcAft>
        <a:buClr>
          <a:srgbClr val="FEB80A"/>
        </a:buClr>
        <a:buFont typeface="Wingdings 3" pitchFamily="18" charset="2"/>
        <a:buChar char=""/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138" indent="-209550" algn="l" rtl="0" eaLnBrk="1" fontAlgn="base" hangingPunct="1">
        <a:spcBef>
          <a:spcPct val="20000"/>
        </a:spcBef>
        <a:spcAft>
          <a:spcPct val="0"/>
        </a:spcAft>
        <a:buClr>
          <a:srgbClr val="FEB80A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://zena.centrum.cz/tema/cholesterol_12290/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zena.centrum.cz/tema/cukr_3912/" TargetMode="External"/><Relationship Id="rId2" Type="http://schemas.openxmlformats.org/officeDocument/2006/relationships/hyperlink" Target="http://wiki.zena.centrum.cz/ovoce-a-zelenina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zena.centrum.cz/rakovina/" TargetMode="External"/><Relationship Id="rId2" Type="http://schemas.openxmlformats.org/officeDocument/2006/relationships/hyperlink" Target="http://wiki.zena.centrum.cz/maso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video.idnes.cz/?c=A140220_132644_ekonomika_spi&amp;idVideo=V140204_183009_tv-zpravy_eli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hyperlink" Target="http://zena.centrum.cz/tema/sacharidy_57330/cukr_3912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zena.centrum.cz/tema/stevie_119611/" TargetMode="External"/><Relationship Id="rId2" Type="http://schemas.openxmlformats.org/officeDocument/2006/relationships/hyperlink" Target="http://www.zdrave.cz/vyhledavani/?q=rakovina" TargetMode="Externa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zdrave.cz/vyhledavani/?q=rakovina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Nadpis 5"/>
          <p:cNvSpPr>
            <a:spLocks noGrp="1"/>
          </p:cNvSpPr>
          <p:nvPr>
            <p:ph type="ctrTitle"/>
          </p:nvPr>
        </p:nvSpPr>
        <p:spPr>
          <a:xfrm>
            <a:off x="0" y="1340768"/>
            <a:ext cx="9144000" cy="2763737"/>
          </a:xfrm>
        </p:spPr>
        <p:txBody>
          <a:bodyPr rtlCol="0">
            <a:norm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cs-CZ" sz="8000" dirty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rgbClr val="FF0000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lgerian" pitchFamily="82" charset="0"/>
              </a:rPr>
              <a:t>10  JÍDEL  SMRTI</a:t>
            </a:r>
            <a:endParaRPr lang="cs-CZ" sz="8000" dirty="0">
              <a:solidFill>
                <a:srgbClr val="FF0000"/>
              </a:solidFill>
              <a:latin typeface="Algerian" pitchFamily="82" charset="0"/>
            </a:endParaRPr>
          </a:p>
        </p:txBody>
      </p:sp>
      <p:sp>
        <p:nvSpPr>
          <p:cNvPr id="7" name="Zástupný symbol pro obsah 6"/>
          <p:cNvSpPr>
            <a:spLocks noGrp="1"/>
          </p:cNvSpPr>
          <p:nvPr>
            <p:ph type="subTitle" idx="1"/>
          </p:nvPr>
        </p:nvSpPr>
        <p:spPr>
          <a:xfrm>
            <a:off x="1354138" y="3645024"/>
            <a:ext cx="6400799" cy="1752600"/>
          </a:xfrm>
        </p:spPr>
        <p:txBody>
          <a:bodyPr rtlCol="0">
            <a:normAutofit fontScale="92500" lnSpcReduction="20000"/>
          </a:bodyPr>
          <a:lstStyle/>
          <a:p>
            <a:pPr algn="ctr" fontAlgn="auto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cs-CZ" sz="6600" b="1" dirty="0">
                <a:ln w="12700">
                  <a:solidFill>
                    <a:schemeClr val="tx1">
                      <a:lumMod val="95000"/>
                      <a:lumOff val="5000"/>
                    </a:schemeClr>
                  </a:solidFill>
                  <a:prstDash val="solid"/>
                </a:ln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60007" dir="2000400" sy="-30000" kx="-800400" algn="bl" rotWithShape="0">
                    <a:prstClr val="black">
                      <a:alpha val="20000"/>
                    </a:prstClr>
                  </a:outerShdw>
                </a:effectLst>
                <a:latin typeface="Aparajita" pitchFamily="34" charset="0"/>
                <a:cs typeface="Aparajita" pitchFamily="34" charset="0"/>
              </a:rPr>
              <a:t>NEJHORŠÍ  PRO VAŠE  ZDRAVÍ !!!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798D2694-C034-4479-BFF8-C6B65AE77C17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 advTm="7000">
    <p:fade/>
    <p:sndAc>
      <p:stSnd>
        <p:snd r:embed="rId2" name="13-Co-jsem-měl-dnes-k-obědu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Nadpis 1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4850"/>
          </a:xfrm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marR="0"/>
            <a:endParaRPr lang="cs-CZ" cap="none">
              <a:effectLst/>
            </a:endParaRPr>
          </a:p>
        </p:txBody>
      </p:sp>
      <p:sp>
        <p:nvSpPr>
          <p:cNvPr id="9219" name="Podnadpis 2"/>
          <p:cNvSpPr>
            <a:spLocks noGrp="1"/>
          </p:cNvSpPr>
          <p:nvPr>
            <p:ph type="subTitle" idx="1"/>
          </p:nvPr>
        </p:nvSpPr>
        <p:spPr>
          <a:xfrm>
            <a:off x="914400" y="2835275"/>
            <a:ext cx="7772400" cy="1508125"/>
          </a:xfrm>
        </p:spPr>
        <p:txBody>
          <a:bodyPr/>
          <a:lstStyle/>
          <a:p>
            <a:pPr>
              <a:spcBef>
                <a:spcPct val="0"/>
              </a:spcBef>
              <a:buFont typeface="Arial" charset="0"/>
              <a:buNone/>
            </a:pPr>
            <a:endParaRPr lang="cs-CZ"/>
          </a:p>
        </p:txBody>
      </p:sp>
      <p:pic>
        <p:nvPicPr>
          <p:cNvPr id="3076" name="Obrázek 3" descr="6082792-margarin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24975" cy="689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786E5ECC-CBB2-48A9-9CBC-415AFD6C329E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cs-CZ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179388" y="115888"/>
            <a:ext cx="9144001" cy="4572000"/>
          </a:xfrm>
        </p:spPr>
        <p:txBody>
          <a:bodyPr/>
          <a:lstStyle/>
          <a:p>
            <a:pPr algn="ctr">
              <a:buFont typeface="Arial" charset="0"/>
              <a:buChar char="•"/>
            </a:pPr>
            <a:r>
              <a:rPr lang="cs-CZ" sz="3200" b="1" dirty="0"/>
              <a:t>1. MARGARÍNY</a:t>
            </a:r>
          </a:p>
          <a:p>
            <a:pPr algn="ctr">
              <a:buFont typeface="Arial" charset="0"/>
              <a:buChar char="•"/>
            </a:pPr>
            <a:br>
              <a:rPr lang="cs-CZ" sz="2800" dirty="0"/>
            </a:br>
            <a:r>
              <a:rPr lang="cs-CZ" sz="2800" b="1" dirty="0"/>
              <a:t>Neplatí to pro všechny, samozřejmě. Obvykle ale lidé kupují margaríny, protože v nich není </a:t>
            </a:r>
            <a:r>
              <a:rPr lang="cs-CZ" sz="2800" b="1" dirty="0">
                <a:solidFill>
                  <a:srgbClr val="FFFF00"/>
                </a:solidFill>
                <a:hlinkClick r:id="rId2"/>
              </a:rPr>
              <a:t>cholesterol</a:t>
            </a:r>
            <a:r>
              <a:rPr lang="cs-CZ" sz="2800" b="1" dirty="0"/>
              <a:t>. Ale co v nich naopak JE? Jsou zdrojem omega 6 mastných kyselin, kterých máme ve stravě nadbytek, a mnoha potenciálně škodlivých aditiv, směsí hydrogenovaných nebo částečně hydrogenovaných rostlinných tuků, často s přídavkem vitamínů, emulgátorů, barviv a celé řady chemických aditiv. Margaríny byly po mnoho let doporučovány jako zdravá náhrada živočišných tuků. Ale souvislost mezi konzumací živočišných tuků  a zvýšeným rizikem srdečních onemocnění byla silně zpochybněna! A právě margaríny obsahují zdravotně rizikové trans tuky.</a:t>
            </a:r>
            <a:br>
              <a:rPr lang="cs-CZ" sz="2400" b="1" dirty="0"/>
            </a:br>
            <a:endParaRPr lang="cs-CZ" sz="2400" b="1" dirty="0"/>
          </a:p>
          <a:p>
            <a:pPr algn="ctr">
              <a:buFont typeface="Arial" charset="0"/>
              <a:buChar char="•"/>
            </a:pPr>
            <a:endParaRPr lang="cs-CZ" sz="24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CF4DF9E-98E6-4B2E-A08E-427E4B448B7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Obrázek 3" descr="6082760-mleko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413" y="-46038"/>
            <a:ext cx="9396413" cy="690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33ECD952-833F-4919-8C92-D7F648C12AA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cs-CZ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6147" name="Zástupný symbol pro obsah 2"/>
          <p:cNvSpPr>
            <a:spLocks noGrp="1"/>
          </p:cNvSpPr>
          <p:nvPr>
            <p:ph idx="1"/>
          </p:nvPr>
        </p:nvSpPr>
        <p:spPr>
          <a:xfrm>
            <a:off x="-180975" y="1700213"/>
            <a:ext cx="9144000" cy="4572000"/>
          </a:xfrm>
        </p:spPr>
        <p:txBody>
          <a:bodyPr/>
          <a:lstStyle/>
          <a:p>
            <a:pPr algn="ctr">
              <a:buFont typeface="Wingdings" pitchFamily="2" charset="2"/>
              <a:buNone/>
            </a:pPr>
            <a:r>
              <a:rPr lang="cs-CZ" sz="3200" b="1" dirty="0"/>
              <a:t>2. LIGHT POTRAVINY </a:t>
            </a:r>
          </a:p>
          <a:p>
            <a:pPr algn="ctr"/>
            <a:br>
              <a:rPr lang="cs-CZ" sz="2800" b="1" dirty="0"/>
            </a:br>
            <a:r>
              <a:rPr lang="cs-CZ" sz="2800" b="1" dirty="0"/>
              <a:t>Lidé si často myslí, kdovíjak zdravé nejsou potraviny s označení "</a:t>
            </a:r>
            <a:r>
              <a:rPr lang="cs-CZ" sz="2800" b="1" dirty="0" err="1"/>
              <a:t>light</a:t>
            </a:r>
            <a:r>
              <a:rPr lang="cs-CZ" sz="2800" b="1" dirty="0"/>
              <a:t>" nebo "nízkotučné". Ve skutečnosti jsou plné nezdravých chemikálií, které mají nahradit chybějící tuk, ať už kvůli chuti nebo vlastnostem (konzistenci, trvanlivosti </a:t>
            </a:r>
            <a:r>
              <a:rPr lang="cs-CZ" sz="2800" b="1" dirty="0" err="1"/>
              <a:t>atd</a:t>
            </a:r>
            <a:r>
              <a:rPr lang="cs-CZ" sz="2800" b="1" dirty="0"/>
              <a:t>). </a:t>
            </a:r>
          </a:p>
          <a:p>
            <a:endParaRPr lang="cs-CZ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45E009E-5A5E-413C-B6EF-035F158264D4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Obrázek 3" descr="6082798-dzusy-nejsou-zdrav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8425" y="0"/>
            <a:ext cx="92424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93CF1A8B-BEB6-4234-A104-867CC06AA14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cs-CZ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180975" y="1377950"/>
            <a:ext cx="9144000" cy="4572000"/>
          </a:xfrm>
        </p:spPr>
        <p:txBody>
          <a:bodyPr/>
          <a:lstStyle/>
          <a:p>
            <a:pPr algn="ctr"/>
            <a:r>
              <a:rPr lang="cs-CZ" sz="3200" b="1"/>
              <a:t>3. OVOCNÉ DŽUSY</a:t>
            </a:r>
          </a:p>
          <a:p>
            <a:pPr algn="ctr"/>
            <a:br>
              <a:rPr lang="cs-CZ" sz="2800" b="1"/>
            </a:br>
            <a:r>
              <a:rPr lang="cs-CZ" sz="2800" b="1"/>
              <a:t>Myslíte si, že nahradí konzumaci </a:t>
            </a:r>
            <a:r>
              <a:rPr lang="cs-CZ" sz="2800" b="1">
                <a:hlinkClick r:id="rId2"/>
              </a:rPr>
              <a:t>ovoce</a:t>
            </a:r>
            <a:r>
              <a:rPr lang="cs-CZ" sz="2800" b="1"/>
              <a:t>? Většinou ne. Obvykle obsahují umělé příchutě a nikoli čerstvé ovoce - nejčastěji se vyrábějí z ovocného koncentrátu. K tomu se přidává vysoké množství </a:t>
            </a:r>
            <a:r>
              <a:rPr lang="cs-CZ" sz="2800" b="1">
                <a:hlinkClick r:id="rId3"/>
              </a:rPr>
              <a:t>cukru</a:t>
            </a:r>
            <a:r>
              <a:rPr lang="cs-CZ" sz="2800" b="1"/>
              <a:t> a  dalších chemikálií. I skutečně 100% džus má tolik cukru a kalorií, že na něm nic vhodného není. Tloustne se  z nich a vedou k cukrovce. </a:t>
            </a:r>
          </a:p>
          <a:p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C2854DD5-55B0-4F7E-B4B2-99D7DFD6B8B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Obrázek 3" descr="6082799-nakup-potravin-salam-sunka-uzeniny-ilustracni-snimek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D9C470C2-185F-48AD-92D5-38AAFB0C001A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cs-CZ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179388" y="1784350"/>
            <a:ext cx="9144001" cy="4572000"/>
          </a:xfrm>
        </p:spPr>
        <p:txBody>
          <a:bodyPr/>
          <a:lstStyle/>
          <a:p>
            <a:pPr algn="ctr">
              <a:lnSpc>
                <a:spcPct val="90000"/>
              </a:lnSpc>
            </a:pPr>
            <a:r>
              <a:rPr lang="cs-CZ" sz="3200" b="1"/>
              <a:t>4. ZPRACOVANÁ MASA A UZENINY</a:t>
            </a:r>
          </a:p>
          <a:p>
            <a:pPr algn="ctr">
              <a:lnSpc>
                <a:spcPct val="90000"/>
              </a:lnSpc>
            </a:pPr>
            <a:br>
              <a:rPr lang="cs-CZ" sz="2800" b="1"/>
            </a:br>
            <a:r>
              <a:rPr lang="cs-CZ" sz="2800" b="1"/>
              <a:t>Skutečného</a:t>
            </a:r>
            <a:r>
              <a:rPr lang="cs-CZ" sz="2800" b="1">
                <a:hlinkClick r:id="rId2"/>
              </a:rPr>
              <a:t> masa </a:t>
            </a:r>
            <a:r>
              <a:rPr lang="cs-CZ" sz="2800" b="1"/>
              <a:t>v nich zas tak moc nebývá, takže jeho nadměrné konzumace se bát nemusíte. Spíš jde o další látky: sůl, cukr, tuk, uzenářské soli. Vedou nejen k obezitě a cukrovce, ale je prokázána souvislost s </a:t>
            </a:r>
            <a:r>
              <a:rPr lang="cs-CZ" sz="2800" b="1">
                <a:hlinkClick r:id="rId3"/>
              </a:rPr>
              <a:t>rakovinou především tlustého střeva </a:t>
            </a:r>
            <a:r>
              <a:rPr lang="cs-CZ" sz="2800" b="1"/>
              <a:t>a konečníku, v němž Češi neustále vedou žebříček nejvíc nemocných   v Evropě i na celém světě. </a:t>
            </a:r>
          </a:p>
          <a:p>
            <a:pPr>
              <a:lnSpc>
                <a:spcPct val="90000"/>
              </a:lnSpc>
            </a:pPr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86C0A536-EF33-4082-BFA8-205F6DDC915C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Obrázek 3" descr="6082806-musli-energeticka-tycink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52413" y="50800"/>
            <a:ext cx="9577388" cy="680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FD54C24-35EF-4B2D-A495-3F7C462907C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cs-CZ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2291" name="Zástupný symbol pro obsah 2"/>
          <p:cNvSpPr>
            <a:spLocks noGrp="1"/>
          </p:cNvSpPr>
          <p:nvPr>
            <p:ph idx="1"/>
          </p:nvPr>
        </p:nvSpPr>
        <p:spPr>
          <a:xfrm>
            <a:off x="-180975" y="1784350"/>
            <a:ext cx="9144000" cy="4572000"/>
          </a:xfrm>
        </p:spPr>
        <p:txBody>
          <a:bodyPr/>
          <a:lstStyle/>
          <a:p>
            <a:pPr algn="ctr"/>
            <a:r>
              <a:rPr lang="cs-CZ" sz="3200" b="1"/>
              <a:t>5. ENERGETICKÉ TYČINKY</a:t>
            </a:r>
          </a:p>
          <a:p>
            <a:pPr algn="ctr"/>
            <a:br>
              <a:rPr lang="cs-CZ" sz="2800" b="1"/>
            </a:br>
            <a:r>
              <a:rPr lang="cs-CZ" sz="2800" b="1"/>
              <a:t>Údajně jsou vhodné pro lidi, co chtějí zhubnout a být fit.  Zkuste si však přečsít  jejich složení. Opět obsahují spousty cukrů       a nevhodných tuků (obzvlášť ty polité jakože „čokoládou") - a dokonce i když se jedná  o proteinové tyčinky! Lepší je kus sýra  a ořechy</a:t>
            </a:r>
          </a:p>
          <a:p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66E8528F-6C7E-4C28-83F3-5D081EEDACF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22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Obrázek 3" descr="6082817-hotove-jidlo-mrazene-v-krabic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F61F2B5-43B8-452C-A511-B5C6C0D7552B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cs-CZ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4339" name="Zástupný symbol pro obsah 2"/>
          <p:cNvSpPr>
            <a:spLocks noGrp="1"/>
          </p:cNvSpPr>
          <p:nvPr>
            <p:ph idx="1"/>
          </p:nvPr>
        </p:nvSpPr>
        <p:spPr>
          <a:xfrm>
            <a:off x="-180975" y="1784350"/>
            <a:ext cx="9144000" cy="4572000"/>
          </a:xfrm>
        </p:spPr>
        <p:txBody>
          <a:bodyPr/>
          <a:lstStyle/>
          <a:p>
            <a:pPr algn="ctr"/>
            <a:r>
              <a:rPr lang="cs-CZ" sz="3200" b="1"/>
              <a:t>6. HOTOVÁ MRAŽENÁ JÍDLA</a:t>
            </a:r>
          </a:p>
          <a:p>
            <a:pPr algn="ctr"/>
            <a:br>
              <a:rPr lang="cs-CZ" sz="2800" b="1"/>
            </a:br>
            <a:r>
              <a:rPr lang="cs-CZ" sz="2800" b="1"/>
              <a:t>Nedávný </a:t>
            </a:r>
            <a:r>
              <a:rPr lang="cs-CZ" sz="2800" b="1">
                <a:hlinkClick r:id="rId2"/>
              </a:rPr>
              <a:t>test MfD</a:t>
            </a:r>
            <a:r>
              <a:rPr lang="cs-CZ" sz="2800" b="1"/>
              <a:t> v nich prokázal neuvěřitelná množství soli - v jediné porci jí bylo víc, než tvoří doporučená celodenní dávka. Na víc se zjistilo, že ani nejsou uvařená z čerstvých surovin, ale většinou z prášků a různých průmyslových směsí. Opravdové Fuj. </a:t>
            </a:r>
          </a:p>
          <a:p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EBAF66A5-C7F9-4760-9043-81208B5C687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43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3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Obrázek 3" descr="6052844-nezdrave-jidlo-lupinky-k-snidani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50938" y="-26988"/>
            <a:ext cx="6877050" cy="6858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E4A53977-0E10-4097-81C3-25BE0DFEF200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cs-CZ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180975" y="1268413"/>
            <a:ext cx="9144000" cy="4572000"/>
          </a:xfrm>
        </p:spPr>
        <p:txBody>
          <a:bodyPr rtlCol="0">
            <a:normAutofit fontScale="92500" lnSpcReduction="20000"/>
          </a:bodyPr>
          <a:lstStyle/>
          <a:p>
            <a:pPr marL="411480"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r>
              <a:rPr lang="cs-CZ" sz="3500" b="1" dirty="0"/>
              <a:t>7. SNÍDAŇOVÉ CEREÁLIE</a:t>
            </a:r>
          </a:p>
          <a:p>
            <a:pPr marL="411480" algn="ctr" fontAlgn="auto">
              <a:spcAft>
                <a:spcPts val="0"/>
              </a:spcAft>
              <a:buFont typeface="Arial" pitchFamily="34" charset="0"/>
              <a:buChar char="•"/>
              <a:defRPr/>
            </a:pPr>
            <a:br>
              <a:rPr lang="cs-CZ" b="1" dirty="0"/>
            </a:br>
            <a:r>
              <a:rPr lang="cs-CZ" b="1" dirty="0"/>
              <a:t>Těch, které jsou vhodné, je skutečně jen málo. Většinou však obsahují obrovské množství cukrů a tuku, deklarovaný ovocný podíl bývá zanedbatelný a oříšky bývají plesnivé. Byli byste překvapeni, kdybyste zjistili, že porce lupínků k snídani má víc kalorií, než sladký dezert po obědě, jemuž se tak úporně vyhýbáte! Navíc i cereálie bývají průmyslově zpracované, aby se daly snadno připravit. Nejlepší jsou obyčejné ovesné vločky - když si je za sucha rozmixujete, ráno stačí zalít a budou taky instantní! </a:t>
            </a:r>
          </a:p>
          <a:p>
            <a:pPr marL="411480" fontAlgn="auto">
              <a:spcAft>
                <a:spcPts val="0"/>
              </a:spcAft>
              <a:buFont typeface="Arial" pitchFamily="34" charset="0"/>
              <a:buChar char="•"/>
              <a:defRPr/>
            </a:pPr>
            <a:endParaRPr lang="cs-CZ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4443F1D0-CC9B-4E13-91CC-AEA1B58FC453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Obrázek 3" descr="6082846-donut-koblih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396875" y="-74613"/>
            <a:ext cx="10009188" cy="6932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A49FB812-2A99-46B2-AA33-0C5110E7128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cs-CZ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18435" name="Zástupný symbol pro obsah 2"/>
          <p:cNvSpPr>
            <a:spLocks noGrp="1"/>
          </p:cNvSpPr>
          <p:nvPr>
            <p:ph idx="1"/>
          </p:nvPr>
        </p:nvSpPr>
        <p:spPr>
          <a:xfrm>
            <a:off x="-252413" y="1784350"/>
            <a:ext cx="9144001" cy="4572000"/>
          </a:xfrm>
        </p:spPr>
        <p:txBody>
          <a:bodyPr/>
          <a:lstStyle/>
          <a:p>
            <a:pPr algn="ctr"/>
            <a:r>
              <a:rPr lang="cs-CZ" sz="3200" b="1"/>
              <a:t>8. SLADKÉ PEČIVO</a:t>
            </a:r>
          </a:p>
          <a:p>
            <a:pPr algn="ctr"/>
            <a:br>
              <a:rPr lang="cs-CZ" sz="2800" b="1"/>
            </a:br>
            <a:r>
              <a:rPr lang="cs-CZ" sz="2800" b="1"/>
              <a:t>Kdo by si nekoupil  koláček nebo koblížek?    Dá se hezky sníst i v běhu na ranní autobus, ale tím veškeré výhody končí. O cukrech   a </a:t>
            </a:r>
            <a:r>
              <a:rPr lang="cs-CZ" sz="2800" b="1">
                <a:hlinkClick r:id="rId2"/>
              </a:rPr>
              <a:t>uhlovodanech</a:t>
            </a:r>
            <a:r>
              <a:rPr lang="cs-CZ" sz="2800" b="1"/>
              <a:t> víme, tajemstvím však mohou být nekvalitní transmastné tuky.</a:t>
            </a:r>
          </a:p>
          <a:p>
            <a:endParaRPr lang="cs-CZ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0C054102-859A-40A0-A059-9498D8DA24C1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Obrázek 3" descr="6082847-limonada-umela-sladidla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BEAFCBAD-02D6-453D-BF04-CC10F9449245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94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cs-CZ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180975" y="1484313"/>
            <a:ext cx="9144000" cy="4572000"/>
          </a:xfrm>
        </p:spPr>
        <p:txBody>
          <a:bodyPr>
            <a:normAutofit lnSpcReduction="10000"/>
          </a:bodyPr>
          <a:lstStyle/>
          <a:p>
            <a:pPr marL="411480" algn="ctr" fontAlgn="auto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defRPr/>
            </a:pPr>
            <a:r>
              <a:rPr lang="cs-CZ" sz="3200" b="1" dirty="0"/>
              <a:t>9. LIMONÁDY</a:t>
            </a:r>
          </a:p>
          <a:p>
            <a:pPr marL="411480" algn="ctr" fontAlgn="auto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defRPr/>
            </a:pPr>
            <a:br>
              <a:rPr lang="cs-CZ" sz="2800" b="1" dirty="0"/>
            </a:br>
            <a:r>
              <a:rPr lang="cs-CZ" sz="2800" b="1" dirty="0"/>
              <a:t>Spousta cukru a chemikálií - tak se dají jednoduše popsat. Výzkumy je dávají do souvislosti s </a:t>
            </a:r>
            <a:r>
              <a:rPr lang="cs-CZ" sz="2800" b="1" dirty="0">
                <a:hlinkClick r:id="rId2"/>
              </a:rPr>
              <a:t>rakovinou</a:t>
            </a:r>
            <a:r>
              <a:rPr lang="cs-CZ" sz="2800" b="1" dirty="0"/>
              <a:t>    a poškozením ledvin, zejména u žen. Častým pitím si také zaděláváte na obezitu a cukrovku. I dietní limonády bez cukru představují riziko, protože jsou plné náhradních sladidel a dalších chemikálií, které také vedou k různým nemocem včetně rakoviny. Nový reklamní trik "Slazeno </a:t>
            </a:r>
            <a:r>
              <a:rPr lang="cs-CZ" sz="2800" b="1" dirty="0" err="1"/>
              <a:t>stévií</a:t>
            </a:r>
            <a:r>
              <a:rPr lang="cs-CZ" sz="2800" b="1" dirty="0"/>
              <a:t>" (</a:t>
            </a:r>
            <a:r>
              <a:rPr lang="cs-CZ" sz="2800" b="1" dirty="0" err="1">
                <a:hlinkClick r:id="rId3"/>
              </a:rPr>
              <a:t>stévie</a:t>
            </a:r>
            <a:r>
              <a:rPr lang="cs-CZ" sz="2800" b="1" dirty="0"/>
              <a:t> je přírodní látka z rostliny </a:t>
            </a:r>
            <a:r>
              <a:rPr lang="cs-CZ" sz="2800" b="1" dirty="0" err="1"/>
              <a:t>Stevia</a:t>
            </a:r>
            <a:r>
              <a:rPr lang="cs-CZ" sz="2800" b="1" dirty="0"/>
              <a:t> </a:t>
            </a:r>
            <a:r>
              <a:rPr lang="cs-CZ" sz="2800" b="1" dirty="0" err="1"/>
              <a:t>rebaudiana</a:t>
            </a:r>
            <a:r>
              <a:rPr lang="cs-CZ" sz="2800" b="1" dirty="0"/>
              <a:t> asi 300 x sladší než cukr) vás nesmí ošálit - </a:t>
            </a:r>
            <a:r>
              <a:rPr lang="cs-CZ" sz="2800" b="1" dirty="0" err="1"/>
              <a:t>stévie</a:t>
            </a:r>
            <a:r>
              <a:rPr lang="cs-CZ" sz="2800" b="1" dirty="0"/>
              <a:t> je tam zanedbatelné množství. Zbytek jsou opět cukry a náhražky. </a:t>
            </a:r>
          </a:p>
          <a:p>
            <a:pPr marL="411480" fontAlgn="auto">
              <a:lnSpc>
                <a:spcPct val="80000"/>
              </a:lnSpc>
              <a:spcAft>
                <a:spcPts val="0"/>
              </a:spcAft>
              <a:buFont typeface="Wingdings"/>
              <a:buChar char=""/>
              <a:defRPr/>
            </a:pPr>
            <a:endParaRPr lang="cs-CZ" sz="2700" dirty="0"/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17A804B5-7CE7-454B-A29D-F0690C8F365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Obrázek 3" descr="6082876-chipsy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333375"/>
            <a:ext cx="9144000" cy="6102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extovéPole 1">
            <a:extLst>
              <a:ext uri="{FF2B5EF4-FFF2-40B4-BE49-F238E27FC236}">
                <a16:creationId xmlns:a16="http://schemas.microsoft.com/office/drawing/2014/main" id="{624F00AB-E453-46A7-96D4-814B753E1DE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 advTm="4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endParaRPr lang="cs-CZ">
              <a:solidFill>
                <a:schemeClr val="tx2">
                  <a:satMod val="200000"/>
                </a:schemeClr>
              </a:solidFill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-180975" y="1196975"/>
            <a:ext cx="9144000" cy="4572000"/>
          </a:xfrm>
        </p:spPr>
        <p:txBody>
          <a:bodyPr/>
          <a:lstStyle/>
          <a:p>
            <a:pPr algn="ctr">
              <a:buFont typeface="Arial" charset="0"/>
              <a:buChar char="•"/>
            </a:pPr>
            <a:r>
              <a:rPr lang="cs-CZ" sz="3200" b="1"/>
              <a:t>10. SLANÉ ČIPSY </a:t>
            </a:r>
          </a:p>
          <a:p>
            <a:pPr algn="ctr">
              <a:buFont typeface="Arial" charset="0"/>
              <a:buChar char="•"/>
            </a:pPr>
            <a:br>
              <a:rPr lang="cs-CZ" sz="2800" b="1"/>
            </a:br>
            <a:r>
              <a:rPr lang="cs-CZ" sz="2800" b="1"/>
              <a:t>Spousta tuků a soli by možná nebyla ještě to nejhorší. Tím jsou nebezpečné chemické látky, zvlášť když brambůrky mají další příchutě: uzenou, slaninovou, sýrovou, atd. Ve většině najdeme akrylamid, který se tvoří při smažení za mimořádně vysokých teplot. Vědci ho považují za viníka mnoha druhů </a:t>
            </a:r>
            <a:r>
              <a:rPr lang="cs-CZ" sz="2800" b="1">
                <a:hlinkClick r:id="rId2"/>
              </a:rPr>
              <a:t>rakoviny</a:t>
            </a:r>
            <a:r>
              <a:rPr lang="cs-CZ" sz="2800" b="1"/>
              <a:t>.  </a:t>
            </a:r>
          </a:p>
        </p:txBody>
      </p:sp>
      <p:sp>
        <p:nvSpPr>
          <p:cNvPr id="2" name="TextovéPole 1">
            <a:extLst>
              <a:ext uri="{FF2B5EF4-FFF2-40B4-BE49-F238E27FC236}">
                <a16:creationId xmlns:a16="http://schemas.microsoft.com/office/drawing/2014/main" id="{3ED9FEEE-FAB1-4024-B29C-78B3EB401D28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7772400" cy="914400"/>
          </a:xfrm>
        </p:spPr>
        <p:txBody>
          <a:bodyPr/>
          <a:lstStyle/>
          <a:p>
            <a:pPr algn="ctr"/>
            <a:r>
              <a:rPr lang="cs-CZ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Moc zajímavé,</a:t>
            </a:r>
            <a:br>
              <a:rPr lang="cs-CZ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cs-CZ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stojí to za to se nad tím </a:t>
            </a:r>
            <a:br>
              <a:rPr lang="cs-CZ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cs-CZ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zamyslet, </a:t>
            </a:r>
            <a:br>
              <a:rPr lang="cs-CZ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cs-CZ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co právě do sebe </a:t>
            </a:r>
            <a:br>
              <a:rPr lang="cs-CZ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cs-CZ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špatného cpeme !</a:t>
            </a:r>
            <a:br>
              <a:rPr lang="cs-CZ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</a:br>
            <a:r>
              <a:rPr lang="cs-CZ" sz="4800" b="1" i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 </a:t>
            </a:r>
            <a:endParaRPr lang="cs-CZ" sz="4800" b="1" i="1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eorgia" pitchFamily="18" charset="0"/>
            </a:endParaRPr>
          </a:p>
        </p:txBody>
      </p:sp>
      <p:sp>
        <p:nvSpPr>
          <p:cNvPr id="3" name="TextovéPole 2"/>
          <p:cNvSpPr txBox="1"/>
          <p:nvPr/>
        </p:nvSpPr>
        <p:spPr>
          <a:xfrm>
            <a:off x="1660499" y="5013176"/>
            <a:ext cx="600036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6600" b="1" i="1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 pitchFamily="18" charset="0"/>
              </a:rPr>
              <a:t>Dobrou chuť.</a:t>
            </a: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1881347E-7E90-4982-BD23-13FAEDC644B6}"/>
              </a:ext>
            </a:extLst>
          </p:cNvPr>
          <p:cNvSpPr txBox="1"/>
          <p:nvPr/>
        </p:nvSpPr>
        <p:spPr>
          <a:xfrm rot="18900000">
            <a:off x="1397000" y="3270250"/>
            <a:ext cx="6350000" cy="646331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cs-CZ" sz="3600">
                <a:solidFill>
                  <a:srgbClr val="808080"/>
                </a:solidFill>
                <a:latin typeface="Calibri" panose="020F0502020204030204" pitchFamily="34" charset="0"/>
              </a:rPr>
              <a:t>Eldariel - databáze Českých elfů</a:t>
            </a: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27" presetClass="entr" presetSubtype="0" fill="hold" grpId="0" nodeType="afterEffect">
                                  <p:stCondLst>
                                    <p:cond delay="300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2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2"/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0  JÍDEL  SMRTI">
  <a:themeElements>
    <a:clrScheme name="Metro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10  JÍDEL  SMRTI</Template>
  <TotalTime>0</TotalTime>
  <Words>165</Words>
  <Application>Microsoft Office PowerPoint</Application>
  <PresentationFormat>Předvádění na obrazovce (4:3)</PresentationFormat>
  <Paragraphs>46</Paragraphs>
  <Slides>22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10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33" baseType="lpstr">
      <vt:lpstr>Algerian</vt:lpstr>
      <vt:lpstr>Aparajita</vt:lpstr>
      <vt:lpstr>Arial</vt:lpstr>
      <vt:lpstr>Calibri</vt:lpstr>
      <vt:lpstr>Consolas</vt:lpstr>
      <vt:lpstr>Corbel</vt:lpstr>
      <vt:lpstr>Georgia</vt:lpstr>
      <vt:lpstr>Wingdings</vt:lpstr>
      <vt:lpstr>Wingdings 2</vt:lpstr>
      <vt:lpstr>Wingdings 3</vt:lpstr>
      <vt:lpstr>10  JÍDEL  SMRTI</vt:lpstr>
      <vt:lpstr>10  JÍDEL  SMRTI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Moc zajímavé, stojí to za to se nad tím  zamyslet,  co právě do sebe  špatného cpeme !  </vt:lpstr>
    </vt:vector>
  </TitlesOfParts>
  <Company>BLACK EDITION - tum0r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 JÍDEL  SMRTI</dc:title>
  <dc:creator>Jan Koller</dc:creator>
  <cp:lastModifiedBy>Pavel</cp:lastModifiedBy>
  <cp:revision>2</cp:revision>
  <dcterms:created xsi:type="dcterms:W3CDTF">2014-07-12T19:40:29Z</dcterms:created>
  <dcterms:modified xsi:type="dcterms:W3CDTF">2025-12-25T22:55:45Z</dcterms:modified>
</cp:coreProperties>
</file>