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8" r:id="rId4"/>
    <p:sldId id="258" r:id="rId5"/>
    <p:sldId id="259" r:id="rId6"/>
    <p:sldId id="260" r:id="rId7"/>
    <p:sldId id="261" r:id="rId8"/>
    <p:sldId id="262" r:id="rId9"/>
    <p:sldId id="263" r:id="rId10"/>
    <p:sldId id="266" r:id="rId11"/>
    <p:sldId id="267" r:id="rId12"/>
    <p:sldId id="265" r:id="rId13"/>
    <p:sldId id="264" r:id="rId14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26.12.2025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26.12.2025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26.12.2025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26.12.2025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26.12.2025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26.12.2025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26.12.2025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26.12.2025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26.12.2025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26.12.2025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26.12.2025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2481B-5154-415F-B752-558547769AA3}" type="datetimeFigureOut">
              <a:rPr lang="cs-CZ" smtClean="0"/>
              <a:pPr/>
              <a:t>26.12.2025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unce 4"/>
          <p:cNvSpPr/>
          <p:nvPr/>
        </p:nvSpPr>
        <p:spPr>
          <a:xfrm>
            <a:off x="1691680" y="477312"/>
            <a:ext cx="5760000" cy="5760000"/>
          </a:xfrm>
          <a:prstGeom prst="sun">
            <a:avLst>
              <a:gd name="adj" fmla="val 21872"/>
            </a:avLst>
          </a:prstGeom>
          <a:solidFill>
            <a:schemeClr val="bg2">
              <a:lumMod val="90000"/>
            </a:schemeClr>
          </a:solidFill>
          <a:ln w="12700">
            <a:solidFill>
              <a:schemeClr val="bg2">
                <a:lumMod val="5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7" name="Slunce 6"/>
          <p:cNvSpPr/>
          <p:nvPr/>
        </p:nvSpPr>
        <p:spPr>
          <a:xfrm>
            <a:off x="1475656" y="260648"/>
            <a:ext cx="6192688" cy="6192688"/>
          </a:xfrm>
          <a:prstGeom prst="sun">
            <a:avLst>
              <a:gd name="adj" fmla="val 21872"/>
            </a:avLst>
          </a:prstGeom>
          <a:blipFill>
            <a:blip r:embed="rId3" cstate="print"/>
            <a:stretch>
              <a:fillRect l="-7000" t="-7000" r="-4000" b="-5000"/>
            </a:stretch>
          </a:blipFill>
          <a:ln w="12700">
            <a:solidFill>
              <a:schemeClr val="bg2">
                <a:lumMod val="50000"/>
              </a:schemeClr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" name="Elipsa 5"/>
          <p:cNvSpPr/>
          <p:nvPr/>
        </p:nvSpPr>
        <p:spPr>
          <a:xfrm>
            <a:off x="2771800" y="1556792"/>
            <a:ext cx="3600400" cy="3600400"/>
          </a:xfrm>
          <a:prstGeom prst="ellipse">
            <a:avLst/>
          </a:prstGeom>
          <a:blipFill dpi="0" rotWithShape="1">
            <a:blip r:embed="rId3" cstate="print"/>
            <a:srcRect/>
            <a:stretch>
              <a:fillRect l="-7000" t="-7000" r="-4000" b="-5000"/>
            </a:stretch>
          </a:blipFill>
          <a:ln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" name="Obdélník 3"/>
          <p:cNvSpPr/>
          <p:nvPr/>
        </p:nvSpPr>
        <p:spPr>
          <a:xfrm>
            <a:off x="0" y="1556792"/>
            <a:ext cx="9144000" cy="35394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cs-CZ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RUSKO SPOUŠTÍ AKCI DVOUHLAVÝ ZLATÝ OREL</a:t>
            </a:r>
          </a:p>
          <a:p>
            <a:pPr algn="ctr"/>
            <a:endParaRPr lang="cs-CZ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endParaRPr lang="cs-CZ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cs-CZ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(zahájilo přechod na měnu podloženou zlatem)</a:t>
            </a:r>
          </a:p>
          <a:p>
            <a:pPr algn="ctr"/>
            <a:endParaRPr lang="cs-CZ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endParaRPr lang="cs-CZ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cs-CZ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ZÁPAD POCHOPIL, ŽE ZAČAL JEHO BĚH O ŽIVOT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792B9B3C-FD9C-4BD9-A308-8F280B980B2B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  <p:sndAc>
          <p:stSnd loop="1">
            <p:snd r:embed="rId2" name="01 Kalinka.wav"/>
          </p:stSnd>
        </p:sndAc>
      </p:transition>
    </mc:Choice>
    <mc:Fallback xmlns="">
      <p:transition spd="slow">
        <p:fade/>
        <p:sndAc>
          <p:stSnd loop="1">
            <p:snd r:embed="rId4" name="01 Kalinka.wav"/>
          </p:stSnd>
        </p:sndAc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Dvouhlavý rubl\putin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188640"/>
            <a:ext cx="4048125" cy="31432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Obdélník 1"/>
          <p:cNvSpPr/>
          <p:nvPr/>
        </p:nvSpPr>
        <p:spPr>
          <a:xfrm>
            <a:off x="179512" y="116632"/>
            <a:ext cx="4680520" cy="3801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co jde? </a:t>
            </a:r>
          </a:p>
          <a:p>
            <a:pPr algn="ctr"/>
            <a:r>
              <a:rPr lang="cs-CZ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nic menšího, než o zavedení</a:t>
            </a:r>
            <a:r>
              <a:rPr lang="cs-CZ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25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zlatého standardu pro ruský rubl</a:t>
            </a:r>
            <a:r>
              <a:rPr lang="cs-CZ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just"/>
            <a:r>
              <a:rPr lang="cs-CZ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Rusům totiž už se Západem došla trpělivost. Zejména Američané se nemohou rozloučit s pocitem nadřazenosti a světovlády a tak opět v minulých dnech vyzkoušeli několik ze svých oblíbených sankčních triků. </a:t>
            </a:r>
          </a:p>
          <a:p>
            <a:pPr algn="just"/>
            <a:endParaRPr lang="cs-CZ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2411760" y="3429000"/>
            <a:ext cx="6552728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Aby ukázali kdo je tu pánem, nechala karetní centra </a:t>
            </a:r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Master </a:t>
            </a:r>
            <a:r>
              <a:rPr lang="cs-CZ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Card</a:t>
            </a:r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Visa</a:t>
            </a:r>
            <a:r>
              <a:rPr lang="cs-CZ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zablokovat operace majitelům platebních karet vydaných </a:t>
            </a:r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bankou </a:t>
            </a:r>
            <a:r>
              <a:rPr lang="cs-CZ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Rossia</a:t>
            </a:r>
            <a:r>
              <a:rPr lang="cs-CZ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Poslední kapkou, po které přetekla ruská trpělivost, bylo zablokování jedné ruské státní platby Centrem zúčtování mezinárodních plateb SWIFTEM </a:t>
            </a:r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cs-CZ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Society </a:t>
            </a:r>
            <a:r>
              <a:rPr lang="cs-CZ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</a:t>
            </a:r>
            <a:r>
              <a:rPr lang="cs-CZ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Worldwide</a:t>
            </a:r>
            <a:r>
              <a:rPr lang="cs-CZ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Interbank</a:t>
            </a:r>
            <a:r>
              <a:rPr lang="cs-CZ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Financial</a:t>
            </a:r>
            <a:r>
              <a:rPr lang="cs-CZ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Telecommunication</a:t>
            </a:r>
            <a:r>
              <a:rPr lang="cs-CZ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Společnost pro celosvětovou mezibankovní finanční telekomunikaci</a:t>
            </a:r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cs-CZ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 prospěch jakési pojišťovací společnosti.</a:t>
            </a:r>
          </a:p>
        </p:txBody>
      </p:sp>
      <p:pic>
        <p:nvPicPr>
          <p:cNvPr id="5" name="Obrázek 4" descr="1373714.jpg"/>
          <p:cNvPicPr>
            <a:picLocks noChangeAspect="1"/>
          </p:cNvPicPr>
          <p:nvPr/>
        </p:nvPicPr>
        <p:blipFill>
          <a:blip r:embed="rId3" cstate="print"/>
          <a:srcRect l="28358" r="19403"/>
          <a:stretch>
            <a:fillRect/>
          </a:stretch>
        </p:blipFill>
        <p:spPr>
          <a:xfrm>
            <a:off x="179512" y="3501008"/>
            <a:ext cx="2140756" cy="259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A9B844EF-335A-4314-9C39-D43600767AE0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9c01395411615bank-rossiy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60332" y="2661048"/>
            <a:ext cx="3204156" cy="21361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Obrázek 2" descr="200px-CBRF.png"/>
          <p:cNvPicPr preferRelativeResize="0"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62410" y="4509120"/>
            <a:ext cx="1800000" cy="18000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Obdélník 4"/>
          <p:cNvSpPr/>
          <p:nvPr/>
        </p:nvSpPr>
        <p:spPr>
          <a:xfrm>
            <a:off x="179512" y="116632"/>
            <a:ext cx="5580820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Zlatý standard</a:t>
            </a:r>
            <a:r>
              <a:rPr lang="cs-CZ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(angl. </a:t>
            </a:r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Gold standard</a:t>
            </a:r>
            <a:r>
              <a:rPr lang="cs-CZ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je základní pravidlo v měnovém systému, kde standardním ekonomickým měřítkem je zlato. Měna, která je používána jako jednotka zúčtování, je odvozována od ceny zlata, která se v ideálním případě nemění.</a:t>
            </a:r>
          </a:p>
          <a:p>
            <a:pPr algn="just"/>
            <a:endParaRPr lang="cs-CZ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cs-CZ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 Spojených státech byl zlatý standard zrušen za úřadu prezidenta Franklina D. Roosevelta ke konci roku 1933 – dvacet let po zavedení Federálního rezervního systému, v době, kdy vrcholila velká hospodářská krize a nezaměstnanost ve Spojených státech přesahovala 28 %. Již 5. dubna téhož roku Roosevelt vydal exekutivní nařízení č. 6102, které každému obyvateli USA nařizovalo odevzdat veškeré zlato pod pokutou až 10 000 dolarů, 10 let vězení, nebo obojí.</a:t>
            </a:r>
          </a:p>
          <a:p>
            <a:pPr algn="just"/>
            <a:endParaRPr lang="cs-CZ" sz="2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cs-CZ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Prezident </a:t>
            </a:r>
            <a:r>
              <a:rPr lang="cs-CZ" sz="2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Nixon</a:t>
            </a:r>
            <a:r>
              <a:rPr lang="cs-CZ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rozhodl o definitivním opuštění zlaté kotvy v roce 1971. Od toho okamžiku zlato ztratilo téměř veškeré své někdejší použití jako prostředek směny.</a:t>
            </a:r>
            <a:endParaRPr lang="cs-CZ" sz="22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99" b="89933" l="10000" r="97875">
                        <a14:foregroundMark x1="15500" y1="30537" x2="14625" y2="33389"/>
                        <a14:foregroundMark x1="14625" y1="34732" x2="20875" y2="80034"/>
                        <a14:foregroundMark x1="22250" y1="81711" x2="23875" y2="81711"/>
                        <a14:foregroundMark x1="52250" y1="75336" x2="93500" y2="63255"/>
                        <a14:foregroundMark x1="84000" y1="14933" x2="94375" y2="59060"/>
                        <a14:foregroundMark x1="83500" y1="14597" x2="81500" y2="12919"/>
                        <a14:foregroundMark x1="81000" y1="13255" x2="15500" y2="3020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-27384"/>
            <a:ext cx="3851920" cy="2869680"/>
          </a:xfrm>
          <a:prstGeom prst="rect">
            <a:avLst/>
          </a:prstGeom>
          <a:ln>
            <a:noFill/>
          </a:ln>
          <a:effectLst>
            <a:glow rad="127000">
              <a:schemeClr val="tx1">
                <a:lumMod val="95000"/>
                <a:lumOff val="5000"/>
                <a:alpha val="91000"/>
              </a:schemeClr>
            </a:glow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DACF5C34-663A-486F-BFC8-0E830FAB0B1E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350px-BRIC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75167" y="2492896"/>
            <a:ext cx="3889321" cy="1800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Obrázek 2" descr="bric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3717032"/>
            <a:ext cx="5558354" cy="2952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Obdélník 4"/>
          <p:cNvSpPr/>
          <p:nvPr/>
        </p:nvSpPr>
        <p:spPr>
          <a:xfrm>
            <a:off x="5652120" y="4365104"/>
            <a:ext cx="334786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cs-CZ" sz="20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K nové ruské alternativě globálního bankovnictví se připojí i další státy BRICS (Brazílie, Rusko, Indie, Čína a Jižní Afrika), které se postavily proti USA i EU a jednohlasně a mnohonásobně podpořily ruskou pozici na Krymu </a:t>
            </a:r>
          </a:p>
        </p:txBody>
      </p:sp>
      <p:pic>
        <p:nvPicPr>
          <p:cNvPr id="6" name="Obrázek 5" descr="913-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23728" y="2708920"/>
            <a:ext cx="2780906" cy="1620000"/>
          </a:xfrm>
          <a:prstGeom prst="rect">
            <a:avLst/>
          </a:prstGeom>
        </p:spPr>
      </p:pic>
      <p:sp>
        <p:nvSpPr>
          <p:cNvPr id="2" name="Obdélník 1"/>
          <p:cNvSpPr/>
          <p:nvPr/>
        </p:nvSpPr>
        <p:spPr>
          <a:xfrm>
            <a:off x="179512" y="116632"/>
            <a:ext cx="878497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co jde? </a:t>
            </a:r>
          </a:p>
          <a:p>
            <a:pPr algn="just"/>
            <a:r>
              <a:rPr lang="cs-CZ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Jak Rusko, tak Čína již delší dobu pracuji na vlastních karetních a clearingových platebních centrech. Varováním bylo loňské uvalení sankcí na Írán, včetně odstavení Iránu od SWIFTU, čímž došlo ke komplikacím při inkasu plateb za íránské dodávky ropy. A to až tak daleko, že Irán musel přejít na platby za ropu prostřednictvím zlata.</a:t>
            </a:r>
          </a:p>
          <a:p>
            <a:pPr algn="just"/>
            <a:r>
              <a:rPr lang="cs-CZ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Události z posledních dní delší dobu</a:t>
            </a:r>
          </a:p>
          <a:p>
            <a:pPr algn="just"/>
            <a:r>
              <a:rPr lang="cs-CZ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projektovanou akci Rusů urychlily !!!</a:t>
            </a:r>
          </a:p>
          <a:p>
            <a:pPr algn="just"/>
            <a:r>
              <a:rPr lang="cs-CZ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Podstatně !!!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4C4AAEF5-BDFD-4135-A466-378B0E97362C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ruská zlato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32240" y="288032"/>
            <a:ext cx="2239349" cy="22048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Obdélník 1"/>
          <p:cNvSpPr/>
          <p:nvPr/>
        </p:nvSpPr>
        <p:spPr>
          <a:xfrm>
            <a:off x="179512" y="256580"/>
            <a:ext cx="655272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co jde? </a:t>
            </a:r>
          </a:p>
          <a:p>
            <a:pPr algn="just"/>
            <a:r>
              <a:rPr lang="cs-CZ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Prezident Putin nařídil spustit operaci Dvouhlavý zlatý orel. Konkrétně začít </a:t>
            </a:r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razit 50-ti rublové zlaté mince s obsahem zlata 0,1244 trojské unce </a:t>
            </a:r>
          </a:p>
          <a:p>
            <a:pPr algn="just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 trojská unce = 31,1034768 gramů) o průměru 18 mm s ražbou dvouhlavého orla se štítem a</a:t>
            </a:r>
            <a:endParaRPr lang="cs-CZ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2555776" y="2514376"/>
            <a:ext cx="640871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korunou, která se stane světovou alternativou jak k americkému dolaru, tak k euru</a:t>
            </a:r>
            <a:r>
              <a:rPr lang="cs-CZ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při obchodování se zásobami energie. </a:t>
            </a:r>
          </a:p>
          <a:p>
            <a:pPr algn="just"/>
            <a:r>
              <a:rPr lang="cs-CZ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Dalším krokem k odstoupení Ruska od obchodování v USD a EURO bylo nařízení bance </a:t>
            </a:r>
            <a:r>
              <a:rPr lang="cs-CZ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Sberbank</a:t>
            </a:r>
            <a:r>
              <a:rPr lang="cs-CZ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aby zastavila vydávání spotřebitelských půjček v cizí měně. </a:t>
            </a:r>
          </a:p>
          <a:p>
            <a:pPr algn="just"/>
            <a:r>
              <a:rPr lang="cs-CZ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Rusko si masivní ražbu zlatých mincí může dovolit, má druhé nejvyšší zásoby zlata v trezorech, 12 500 tun a těžitelného zlata jenom v nově otevřeném ložisku v </a:t>
            </a:r>
            <a:r>
              <a:rPr lang="cs-CZ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Magadanské</a:t>
            </a:r>
            <a:r>
              <a:rPr lang="cs-CZ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oblasti 2 000 tun.</a:t>
            </a:r>
          </a:p>
        </p:txBody>
      </p:sp>
      <p:sp>
        <p:nvSpPr>
          <p:cNvPr id="5" name="Obdélník 4"/>
          <p:cNvSpPr/>
          <p:nvPr/>
        </p:nvSpPr>
        <p:spPr>
          <a:xfrm>
            <a:off x="179512" y="2627034"/>
            <a:ext cx="237626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cs-CZ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Centrální Rusko má druhé největší zásoby zlata na světě, 12 500 tun (více než 400 miliónů uncí). Projekt Natálka v </a:t>
            </a:r>
            <a:r>
              <a:rPr lang="cs-CZ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Magadanské</a:t>
            </a:r>
            <a:r>
              <a:rPr lang="cs-CZ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oblasti je pokládán za jedno z největších ložisek zlata na světě, má 32 miliónů uncí prokázaných a pravděpodobné zásoby a celkové zdroje 60 miliónů uncí, a zahájil výrobu tento rok.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FCFF714E-8887-4DF7-BDB6-92022E9EE419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79512" y="116632"/>
            <a:ext cx="8784976" cy="6663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Jaké bude mít toto opatření důsledky?</a:t>
            </a:r>
          </a:p>
          <a:p>
            <a:pPr algn="just"/>
            <a:r>
              <a:rPr lang="cs-CZ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Dalekosáhlé. Rusko po vytvoření dostatečné zásoby zlatých směnitelných rublů zřejmě bude požadovat, aby </a:t>
            </a:r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úhrady za dodávky surovin ropy a plynu prováděli odběratelé ve zlatých rublech, nikoliv v zelených žabích kůžích</a:t>
            </a:r>
            <a:r>
              <a:rPr lang="cs-CZ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jak dolarům říkali indiáni, nebo v o něco méně znehodnocených eurech.</a:t>
            </a:r>
          </a:p>
          <a:p>
            <a:pPr algn="just"/>
            <a:endParaRPr lang="cs-CZ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cs-CZ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cs-CZ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cs-CZ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cs-CZ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just"/>
            <a:endParaRPr lang="cs-CZ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cs-CZ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cs-CZ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cs-CZ" sz="2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Tím dojde postupně k přechodu mezinárodních plateb z dolarových na rublové a následně k </a:t>
            </a:r>
            <a:r>
              <a:rPr lang="cs-CZ" sz="2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projevení se pravé hodnoty dolaru, jako totálně znehodnocené měny</a:t>
            </a:r>
            <a:r>
              <a:rPr lang="cs-CZ" sz="2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mající cenu pouze natištěného papíru. </a:t>
            </a:r>
          </a:p>
          <a:p>
            <a:pPr algn="just"/>
            <a:r>
              <a:rPr lang="cs-CZ" sz="2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Současně Rusko s Čínou vnutí bankám celosvětově, spolu se zavedením zlatého rublu, participaci na vlastním SWIFTU a platebním karetním systému. </a:t>
            </a:r>
          </a:p>
          <a:p>
            <a:pPr algn="just"/>
            <a:r>
              <a:rPr lang="cs-CZ" sz="2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Kdo participaci odmítne, nedostane ruský plyn a ropu, nebo ostrouhá na bankovních ziscích.</a:t>
            </a:r>
          </a:p>
        </p:txBody>
      </p:sp>
      <p:pic>
        <p:nvPicPr>
          <p:cNvPr id="4" name="Obrázek 3" descr="1-dollar-2009-k_1189_278550e8a0c1dfed5L.jpg"/>
          <p:cNvPicPr>
            <a:picLocks noChangeAspect="1"/>
          </p:cNvPicPr>
          <p:nvPr/>
        </p:nvPicPr>
        <p:blipFill>
          <a:blip r:embed="rId2" cstate="print"/>
          <a:srcRect l="1190" t="2681" r="1190" b="6156"/>
          <a:stretch>
            <a:fillRect/>
          </a:stretch>
        </p:blipFill>
        <p:spPr>
          <a:xfrm>
            <a:off x="251520" y="1916833"/>
            <a:ext cx="5868000" cy="24330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Obdélník 4"/>
          <p:cNvSpPr/>
          <p:nvPr/>
        </p:nvSpPr>
        <p:spPr>
          <a:xfrm>
            <a:off x="6228184" y="1502782"/>
            <a:ext cx="27718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sz="20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Válečná propaganda USA a NATO proti Rusku je už absolutně absurdní, stačí se podívat například na zpravodajství NBC </a:t>
            </a:r>
            <a:r>
              <a:rPr lang="cs-CZ" sz="2000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News</a:t>
            </a:r>
            <a:r>
              <a:rPr lang="cs-CZ" sz="20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k ospravedlnění zvyšování počtu vojsk. Tak dlouho dráždili kobru bosou nohou, až jí došla trpělivost.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85B8C1A7-3516-43D5-A6A5-A28180CD9AC0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004_dollar_banknotes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17267" y1="23200" x2="24867" y2="5300"/>
                        <a14:foregroundMark x1="25200" y1="5100" x2="75467" y2="4900"/>
                        <a14:foregroundMark x1="16000" y1="47400" x2="4200" y2="74400"/>
                      </a14:backgroundRemoval>
                    </a14:imgEffect>
                  </a14:imgLayer>
                </a14:imgProps>
              </a:ext>
            </a:extLst>
          </a:blip>
          <a:srcRect b="3543"/>
          <a:stretch>
            <a:fillRect/>
          </a:stretch>
        </p:blipFill>
        <p:spPr>
          <a:xfrm>
            <a:off x="971600" y="1772816"/>
            <a:ext cx="7236296" cy="46532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Obdélník 1"/>
          <p:cNvSpPr/>
          <p:nvPr/>
        </p:nvSpPr>
        <p:spPr>
          <a:xfrm>
            <a:off x="179512" y="188640"/>
            <a:ext cx="878497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Rusko samozřejmě bude postupovat v krocích a v dohodě s Čínou, neboť náhlé odstoupení od USD by mělo za následek znehodnocení devizových rezerv obou velkých věřitelů Západu. </a:t>
            </a:r>
          </a:p>
          <a:p>
            <a:pPr algn="just"/>
            <a:r>
              <a:rPr lang="cs-CZ" sz="2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Zbavování se stovek miliard žabích kůží Ruskem a Čínou proto bude probíhat postupně a koordinovaně. Nicméně není důvod, aby trvalo déle, než příštích pět let.</a:t>
            </a:r>
          </a:p>
        </p:txBody>
      </p:sp>
      <p:sp>
        <p:nvSpPr>
          <p:cNvPr id="4" name="Obdélník 3"/>
          <p:cNvSpPr/>
          <p:nvPr/>
        </p:nvSpPr>
        <p:spPr>
          <a:xfrm>
            <a:off x="179512" y="2564904"/>
            <a:ext cx="201622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USA nyní musejí platit svým „oligarchům“ 26% svých dostupných daňových příjmů jako úroky</a:t>
            </a:r>
          </a:p>
        </p:txBody>
      </p:sp>
      <p:sp>
        <p:nvSpPr>
          <p:cNvPr id="5" name="Obdélník 4"/>
          <p:cNvSpPr/>
          <p:nvPr/>
        </p:nvSpPr>
        <p:spPr>
          <a:xfrm>
            <a:off x="6948264" y="2564904"/>
            <a:ext cx="201622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cs-CZ" sz="20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Evropská unie je varována, že zastavení importu ruského plynu ji bude stát 215 biliónů dolarů </a:t>
            </a:r>
          </a:p>
        </p:txBody>
      </p:sp>
      <p:sp>
        <p:nvSpPr>
          <p:cNvPr id="6" name="Obdélník 5"/>
          <p:cNvSpPr/>
          <p:nvPr/>
        </p:nvSpPr>
        <p:spPr>
          <a:xfrm>
            <a:off x="179512" y="5469031"/>
            <a:ext cx="87849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Centrální ruská banka by byla schopna zvýšit ruské zásoby zlata na více než 1 040 tun, to ukazuje její sílu vůči západním centrálním bankám, které žijí pouze z tištěných peněz. Byla zahájena produkce zlata (Projekt Natálka), který je schopen poskytnout Centrální ruské bance „nekonečnou zásobu“ zlata na další podpoření úspěchu této nové globální měny pro nákupy energetických zásob. 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38A3CCCB-9508-4A25-A642-DE289C8B4717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79512" y="188640"/>
            <a:ext cx="8784976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Neodvratný pád USD jako rezervní měny se nutně následně projeví ve skokové inflaci na dolarových trzích a následných zacyklených opatření </a:t>
            </a:r>
            <a:r>
              <a:rPr lang="cs-CZ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FEDu</a:t>
            </a:r>
            <a:r>
              <a:rPr lang="cs-CZ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zvyšujícího úrokové sazby, což bude mít zase za následek jak </a:t>
            </a:r>
            <a:r>
              <a:rPr lang="cs-CZ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zhoršení splátek a úroků státního amerického dluhu</a:t>
            </a:r>
            <a:r>
              <a:rPr lang="cs-CZ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ale i dluhu amerických korporací a soukromých osob denominovaných v USD, nebo v měnách na USD navázaných, tak se projeví v celkovém úpadku kondice americké ekonomiky. </a:t>
            </a:r>
          </a:p>
          <a:p>
            <a:pPr algn="just"/>
            <a:endParaRPr lang="cs-CZ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cs-CZ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cs-CZ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cs-CZ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cs-CZ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cs-CZ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cs-CZ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cs-CZ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cs-CZ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cs-CZ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cs-CZ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cs-CZ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Podobný dopad bude mít operace Dvouhlavý zlatý orel také na ekonomiky v </a:t>
            </a:r>
            <a:r>
              <a:rPr lang="cs-CZ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koloniální závislosti na USA, českou nevyjímaje</a:t>
            </a:r>
            <a:r>
              <a:rPr lang="cs-CZ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Zákonitým důsledkem pádu kurzu dolaru bude naopak vysoké zreálnění ceny zlata, které může ze současných 1250 USD za trojskou unci vzrůst i více jak desetinásobně.</a:t>
            </a:r>
          </a:p>
        </p:txBody>
      </p:sp>
      <p:pic>
        <p:nvPicPr>
          <p:cNvPr id="3" name="Obrázek 2" descr="putin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39083" y="2169208"/>
            <a:ext cx="5925405" cy="3132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Obrázek 3" descr="Ben_Bernanke_Zlaty_standard_koren_vsetkeho_zla_v_americkej_ekonomike_clano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2169208"/>
            <a:ext cx="2786192" cy="3132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C36E8EDE-580E-425A-922E-800A5C752ABC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 descr="3425736-258458-one-hundred-american-dollars-banknotes-isolated-on-white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458" b="98834" l="3958" r="98125">
                        <a14:foregroundMark x1="21250" y1="8746" x2="19375" y2="18950"/>
                        <a14:foregroundMark x1="21042" y1="8163" x2="45833" y2="25073"/>
                        <a14:foregroundMark x1="35417" y1="16910" x2="48750" y2="26239"/>
                        <a14:foregroundMark x1="49792" y1="24781" x2="61042" y2="18076"/>
                        <a14:foregroundMark x1="69583" y1="16618" x2="76458" y2="19534"/>
                        <a14:foregroundMark x1="77708" y1="20408" x2="88333" y2="32362"/>
                        <a14:foregroundMark x1="89375" y1="32070" x2="86042" y2="37026"/>
                        <a14:foregroundMark x1="86042" y1="37026" x2="90625" y2="47230"/>
                        <a14:foregroundMark x1="91667" y1="47522" x2="85208" y2="50437"/>
                        <a14:foregroundMark x1="86042" y1="50437" x2="88958" y2="64431"/>
                        <a14:foregroundMark x1="90208" y1="65015" x2="83958" y2="65889"/>
                        <a14:foregroundMark x1="84583" y1="67930" x2="84792" y2="79592"/>
                        <a14:foregroundMark x1="79583" y1="79592" x2="85208" y2="80758"/>
                        <a14:foregroundMark x1="80833" y1="80466" x2="77917" y2="90962"/>
                        <a14:foregroundMark x1="78333" y1="91837" x2="52292" y2="73469"/>
                        <a14:foregroundMark x1="63750" y1="81924" x2="50833" y2="73469"/>
                        <a14:foregroundMark x1="20625" y1="77551" x2="10208" y2="67347"/>
                        <a14:foregroundMark x1="10208" y1="67347" x2="15208" y2="62391"/>
                        <a14:foregroundMark x1="14375" y1="62682" x2="7500" y2="51895"/>
                        <a14:foregroundMark x1="7500" y1="51895" x2="12708" y2="49563"/>
                        <a14:foregroundMark x1="13125" y1="48688" x2="9375" y2="35277"/>
                        <a14:foregroundMark x1="9375" y1="35277" x2="18125" y2="34985"/>
                        <a14:foregroundMark x1="15208" y1="33819" x2="14375" y2="18950"/>
                        <a14:foregroundMark x1="66250" y1="16035" x2="68333" y2="16327"/>
                        <a14:foregroundMark x1="66458" y1="16035" x2="61250" y2="183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83889" y="4365104"/>
            <a:ext cx="3224615" cy="2304256"/>
          </a:xfrm>
          <a:prstGeom prst="rect">
            <a:avLst/>
          </a:prstGeom>
          <a:ln>
            <a:noFill/>
          </a:ln>
          <a:effectLst>
            <a:outerShdw blurRad="63500" sx="105000" sy="105000" algn="ctr" rotWithShape="0">
              <a:schemeClr val="bg1">
                <a:lumMod val="95000"/>
                <a:alpha val="82000"/>
              </a:schemeClr>
            </a:outerShdw>
          </a:effectLst>
        </p:spPr>
      </p:pic>
      <p:sp>
        <p:nvSpPr>
          <p:cNvPr id="2" name="Obdélník 1"/>
          <p:cNvSpPr/>
          <p:nvPr/>
        </p:nvSpPr>
        <p:spPr>
          <a:xfrm>
            <a:off x="179512" y="188640"/>
            <a:ext cx="878497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Celá </a:t>
            </a:r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krize kolem Ukrajiny se tak stále víc ukazuje ve svém pravém světle, jako zoufalý pokus po uši zadluženého Západu o svoji ekonomickou záchranu.</a:t>
            </a:r>
            <a:r>
              <a:rPr lang="cs-CZ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just"/>
            <a:endParaRPr lang="cs-CZ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cs-CZ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cs-CZ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endParaRPr lang="cs-CZ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cs-CZ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Rusko si jen ještě musí ohlídat častou reakci dlužníků vůči věřitelům, totiž snahu zakroutit věřitelům krkem a tak se zbavit dluhu. </a:t>
            </a:r>
          </a:p>
          <a:p>
            <a:pPr algn="just"/>
            <a:r>
              <a:rPr lang="cs-CZ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Tyto snahy budou o to častější, o co vzrostou sociální nepokoje v zemích zasažených náhlou inflací. Ale to už Rusko zvládne.</a:t>
            </a:r>
          </a:p>
        </p:txBody>
      </p:sp>
      <p:pic>
        <p:nvPicPr>
          <p:cNvPr id="3" name="Obrázek 2" descr="1-Dese_hlavnich_zahranicnich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47864" y="1119302"/>
            <a:ext cx="5544000" cy="15896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Obrázek 3" descr="20140523190819_putin-reloaded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1520" y="1412776"/>
            <a:ext cx="2736304" cy="13030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Obrázek 4" descr="Obama-ten-dollar-banknote-1024x420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251520" y="4365924"/>
            <a:ext cx="5616000" cy="23034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Obdélník 6"/>
          <p:cNvSpPr/>
          <p:nvPr/>
        </p:nvSpPr>
        <p:spPr>
          <a:xfrm>
            <a:off x="4067944" y="1268760"/>
            <a:ext cx="612000" cy="3600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BAC314AA-8AC6-4715-8478-E3BC3B375DD1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20140324190054_ukrajina-dekuj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992" y="4612217"/>
            <a:ext cx="4320000" cy="20571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Obrázek 3" descr="20140325174706_ukrajina-bojovnici-vzkaz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4008" y="219729"/>
            <a:ext cx="4320000" cy="20571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Obrázek 5" descr="20140410165707_ukrajina-loutk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992" y="219729"/>
            <a:ext cx="4320000" cy="20571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Obrázek 6" descr="20140416170558_ukrajina-babusky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9512" y="2420888"/>
            <a:ext cx="4320000" cy="20571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Obrázek 7" descr="20140423170454_rusko-sankce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44488" y="4612217"/>
            <a:ext cx="4320000" cy="20571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Obdélník 8"/>
          <p:cNvSpPr/>
          <p:nvPr/>
        </p:nvSpPr>
        <p:spPr>
          <a:xfrm>
            <a:off x="4499992" y="2276872"/>
            <a:ext cx="4464496" cy="2308324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 algn="just"/>
            <a:r>
              <a:rPr lang="cs-CZ" i="1" dirty="0">
                <a:solidFill>
                  <a:srgbClr val="FF0000"/>
                </a:solidFill>
                <a:latin typeface="Arial Narrow" pitchFamily="34" charset="0"/>
              </a:rPr>
              <a:t>Rusko není dávno SSSR, to není panáček, co bude pískat podle </a:t>
            </a:r>
            <a:r>
              <a:rPr lang="cs-CZ" i="1" dirty="0" err="1">
                <a:solidFill>
                  <a:srgbClr val="FF0000"/>
                </a:solidFill>
                <a:latin typeface="Arial Narrow" pitchFamily="34" charset="0"/>
              </a:rPr>
              <a:t>Obamovy</a:t>
            </a:r>
            <a:r>
              <a:rPr lang="cs-CZ" i="1" dirty="0">
                <a:solidFill>
                  <a:srgbClr val="FF0000"/>
                </a:solidFill>
                <a:latin typeface="Arial Narrow" pitchFamily="34" charset="0"/>
              </a:rPr>
              <a:t> píšťalky! Má obrovský a zdaleka ještě nenasycený trh, má nezměrné zásoby surovin. V případě jakýchkoli sankcí je běžný ruský člověk ochotný se nejen uskromnit, ale pro svou zemi i položit život. O tomhle se Američanům může jen zdát. Krom toho ruské zadlužení je minimální, americké obrovské. 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EB6907E0-DB69-4008-B66D-96B7BF04C87A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 descr="20130704172607_obama-den-nezavislost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651777"/>
            <a:ext cx="4320000" cy="20571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Obrázek 2" descr="20140404173907_putin-socha-svobod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4008" y="4612217"/>
            <a:ext cx="4320000" cy="20571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Obdélník 3"/>
          <p:cNvSpPr/>
          <p:nvPr/>
        </p:nvSpPr>
        <p:spPr>
          <a:xfrm>
            <a:off x="179512" y="116632"/>
            <a:ext cx="59500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co když Spojené státy opravdu zbankrotují?</a:t>
            </a:r>
          </a:p>
        </p:txBody>
      </p:sp>
      <p:sp>
        <p:nvSpPr>
          <p:cNvPr id="5" name="Obdélník 4"/>
          <p:cNvSpPr/>
          <p:nvPr/>
        </p:nvSpPr>
        <p:spPr>
          <a:xfrm>
            <a:off x="4572000" y="544612"/>
            <a:ext cx="44644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Největší problém pro vládu je, že by si Amerika musela přestat půjčovat i na půjčky. Tedy nemohla by si půjčit na splacení starých úvěrů a nemohla by si půjčit na platby úroků. Ani jedno není malá položka. Loni zaplacené úroky činily skoro 360 miliard dolarů a deficit plánovaného rozpočtu, který stále úplně neprošel Kongresem, je 744 miliard.</a:t>
            </a:r>
          </a:p>
        </p:txBody>
      </p:sp>
      <p:sp>
        <p:nvSpPr>
          <p:cNvPr id="6" name="Obdélník 5"/>
          <p:cNvSpPr/>
          <p:nvPr/>
        </p:nvSpPr>
        <p:spPr>
          <a:xfrm>
            <a:off x="107504" y="2776860"/>
            <a:ext cx="892899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Nesplatnost dluhopisů srazí k zemi dolar a s ním i všechna aktiva, jejichž hodnota je na dolaru závislá, tedy nejen vládní dluhopisy. Pokles by zaznamenaly i centrální banky, pro něž je dolar hlavní rezervní měnou. To by pravděpodobně znamenalo ústup dolaru z této dominantní pozice. Pád dolaru by Američanům zdražil vše ze zahraničí – bylo by pro ně ještě hůř dostupné a ještě dražší si půjčovat. Naopak jiné měny by vystřelily vzhůru. Ale to určitě není to, o co by třeba taková </a:t>
            </a:r>
            <a:r>
              <a:rPr lang="cs-CZ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eurozóna</a:t>
            </a:r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stála. Její vývoz by se zkomplikoval a dost možná by začaly měnové války o největší oslabení vlastního kursu.</a:t>
            </a:r>
          </a:p>
          <a:p>
            <a:pPr algn="just"/>
            <a:endParaRPr lang="cs-CZ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Obrázek 8" descr="sichere-gold-aufbewahrung-tresor.jpg"/>
          <p:cNvPicPr>
            <a:picLocks noChangeAspect="1"/>
          </p:cNvPicPr>
          <p:nvPr/>
        </p:nvPicPr>
        <p:blipFill>
          <a:blip r:embed="rId4" cstate="print"/>
          <a:srcRect t="20160" b="16841"/>
          <a:stretch>
            <a:fillRect/>
          </a:stretch>
        </p:blipFill>
        <p:spPr>
          <a:xfrm>
            <a:off x="179512" y="4869160"/>
            <a:ext cx="4381500" cy="1800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954DA5AA-CF12-41E4-A626-001903DA711D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usd-122_trillion_dollars-122,000,000,000,000_US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36096" y="1124744"/>
            <a:ext cx="3456384" cy="5544616"/>
          </a:xfrm>
          <a:prstGeom prst="rect">
            <a:avLst/>
          </a:prstGeom>
          <a:ln w="50800">
            <a:solidFill>
              <a:schemeClr val="bg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50" name="Picture 2" descr="Držitelé amerického dluh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4950770" cy="6480000"/>
          </a:xfrm>
          <a:prstGeom prst="rect">
            <a:avLst/>
          </a:prstGeom>
          <a:ln w="50800">
            <a:solidFill>
              <a:schemeClr val="bg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Zaoblený obdélníkový popisek 3"/>
          <p:cNvSpPr/>
          <p:nvPr/>
        </p:nvSpPr>
        <p:spPr>
          <a:xfrm>
            <a:off x="4860032" y="116632"/>
            <a:ext cx="3240360" cy="792088"/>
          </a:xfrm>
          <a:prstGeom prst="wedgeRoundRectCallout">
            <a:avLst>
              <a:gd name="adj1" fmla="val -69621"/>
              <a:gd name="adj2" fmla="val -15664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Držitelé amerického dluhu</a:t>
            </a:r>
          </a:p>
          <a:p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zahraniční i domácí</a:t>
            </a:r>
            <a:endParaRPr lang="cs-CZ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Zaoblený obdélníkový popisek 5"/>
          <p:cNvSpPr/>
          <p:nvPr/>
        </p:nvSpPr>
        <p:spPr>
          <a:xfrm>
            <a:off x="7236296" y="548680"/>
            <a:ext cx="1728192" cy="792088"/>
          </a:xfrm>
          <a:prstGeom prst="wedgeRoundRectCallout">
            <a:avLst>
              <a:gd name="adj1" fmla="val -21470"/>
              <a:gd name="adj2" fmla="val 103805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Dluh USA</a:t>
            </a:r>
          </a:p>
          <a:p>
            <a:pPr algn="ctr"/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 bankovkách</a:t>
            </a:r>
            <a:endParaRPr lang="cs-CZ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583FAC73-1E34-4204-9CD8-7A96DF6C288E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79512" y="188640"/>
            <a:ext cx="87849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Česko má ještě tak 5 let, aby se na tuto revoluci v mezinárodním finančním systému připravilo. Nad žvásty a jásotech o účinnosti sankcí vůči Rusku nezbývá než nevěřícně kroutit hlavou.</a:t>
            </a:r>
          </a:p>
        </p:txBody>
      </p:sp>
      <p:pic>
        <p:nvPicPr>
          <p:cNvPr id="3" name="Obrázek 2" descr="image.ashx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67410" y="1484784"/>
            <a:ext cx="5633042" cy="27363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Obrázek 3" descr="rekl-vudce-kalousek.jpg"/>
          <p:cNvPicPr>
            <a:picLocks noChangeAspect="1"/>
          </p:cNvPicPr>
          <p:nvPr/>
        </p:nvPicPr>
        <p:blipFill>
          <a:blip r:embed="rId3" cstate="print"/>
          <a:srcRect b="12280"/>
          <a:stretch>
            <a:fillRect/>
          </a:stretch>
        </p:blipFill>
        <p:spPr>
          <a:xfrm>
            <a:off x="3275856" y="4324701"/>
            <a:ext cx="3204000" cy="23186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Obrázek 4" descr="Putin-Flushes-the-US-Dollar.png"/>
          <p:cNvPicPr>
            <a:picLocks noChangeAspect="1"/>
          </p:cNvPicPr>
          <p:nvPr/>
        </p:nvPicPr>
        <p:blipFill>
          <a:blip r:embed="rId4" cstate="print"/>
          <a:srcRect b="2500"/>
          <a:stretch>
            <a:fillRect/>
          </a:stretch>
        </p:blipFill>
        <p:spPr>
          <a:xfrm>
            <a:off x="251520" y="4149080"/>
            <a:ext cx="2880000" cy="25012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Obrázek 5" descr="1.gif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1520" y="1413096"/>
            <a:ext cx="2880000" cy="288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Obdélník 6"/>
          <p:cNvSpPr/>
          <p:nvPr/>
        </p:nvSpPr>
        <p:spPr>
          <a:xfrm>
            <a:off x="6782672" y="5517232"/>
            <a:ext cx="2109808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cs-CZ" sz="32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Konec </a:t>
            </a:r>
          </a:p>
          <a:p>
            <a:pPr algn="ctr"/>
            <a:r>
              <a:rPr lang="cs-CZ" sz="32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prezentace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7E8478ED-1E78-455B-9E21-187275A18909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</TotalTime>
  <Words>1392</Words>
  <Application>Microsoft Office PowerPoint</Application>
  <PresentationFormat>Předvádění na obrazovce (4:3)</PresentationFormat>
  <Paragraphs>92</Paragraphs>
  <Slides>13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7" baseType="lpstr">
      <vt:lpstr>Arial</vt:lpstr>
      <vt:lpstr>Arial Narrow</vt:lpstr>
      <vt:lpstr>Calibri</vt:lpstr>
      <vt:lpstr>Motiv sady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cp:lastModifiedBy>Pavel</cp:lastModifiedBy>
  <cp:revision>1</cp:revision>
  <dcterms:created xsi:type="dcterms:W3CDTF">2014-06-04T07:21:36Z</dcterms:created>
  <dcterms:modified xsi:type="dcterms:W3CDTF">2025-12-25T23:00:31Z</dcterms:modified>
</cp:coreProperties>
</file>