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0" r:id="rId3"/>
    <p:sldId id="259" r:id="rId4"/>
    <p:sldId id="261" r:id="rId5"/>
    <p:sldId id="262" r:id="rId6"/>
    <p:sldId id="263" r:id="rId7"/>
    <p:sldId id="264" r:id="rId8"/>
    <p:sldId id="266" r:id="rId9"/>
    <p:sldId id="265" r:id="rId1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1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DEB5DD-B25A-4D3D-B2FA-AB4E7943AA4C}" type="datetimeFigureOut">
              <a:rPr lang="cs-CZ" smtClean="0"/>
              <a:t>9.8.2019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00A446-E4FA-4F6A-8758-DE6F2FC80B1E}" type="slidenum">
              <a:rPr lang="cs-CZ" smtClean="0"/>
              <a:t>‹#›</a:t>
            </a:fld>
            <a:endParaRPr lang="cs-CZ"/>
          </a:p>
        </p:txBody>
      </p:sp>
    </p:spTree>
    <p:extLst>
      <p:ext uri="{BB962C8B-B14F-4D97-AF65-F5344CB8AC3E}">
        <p14:creationId xmlns:p14="http://schemas.microsoft.com/office/powerpoint/2010/main" val="77612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E28BF58-0C49-4B5E-BE1A-E6B33E11A0AB}" type="datetime1">
              <a:rPr lang="cs-CZ" smtClean="0"/>
              <a:t>9.8.2019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4001F59-9937-4735-92D3-75645F068BDB}" type="slidenum">
              <a:rPr lang="cs-CZ" smtClean="0"/>
              <a:t>‹#›</a:t>
            </a:fld>
            <a:endParaRPr lang="cs-CZ"/>
          </a:p>
        </p:txBody>
      </p:sp>
    </p:spTree>
    <p:extLst>
      <p:ext uri="{BB962C8B-B14F-4D97-AF65-F5344CB8AC3E}">
        <p14:creationId xmlns:p14="http://schemas.microsoft.com/office/powerpoint/2010/main" val="2514439798"/>
      </p:ext>
    </p:extLst>
  </p:cSld>
  <p:clrMapOvr>
    <a:masterClrMapping/>
  </p:clrMapOvr>
  <mc:AlternateContent xmlns:mc="http://schemas.openxmlformats.org/markup-compatibility/2006" xmlns:p14="http://schemas.microsoft.com/office/powerpoint/2010/main">
    <mc:Choice Requires="p14">
      <p:transition spd="slow" p14:dur="2250">
        <p:sndAc>
          <p:stSnd>
            <p:snd r:embed="rId1" name="type.wav"/>
          </p:stSnd>
        </p:sndAc>
      </p:transition>
    </mc:Choice>
    <mc:Fallback xmlns="">
      <p:transition spd="slow">
        <p:sndAc>
          <p:stSnd>
            <p:snd r:embed="rId3" name="typ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75483A7-4B77-44FE-A36B-698CB00E5AEB}" type="datetime1">
              <a:rPr lang="cs-CZ" smtClean="0"/>
              <a:t>9.8.2019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4001F59-9937-4735-92D3-75645F068BDB}" type="slidenum">
              <a:rPr lang="cs-CZ" smtClean="0"/>
              <a:t>‹#›</a:t>
            </a:fld>
            <a:endParaRPr lang="cs-CZ"/>
          </a:p>
        </p:txBody>
      </p:sp>
    </p:spTree>
    <p:extLst>
      <p:ext uri="{BB962C8B-B14F-4D97-AF65-F5344CB8AC3E}">
        <p14:creationId xmlns:p14="http://schemas.microsoft.com/office/powerpoint/2010/main" val="3595178979"/>
      </p:ext>
    </p:extLst>
  </p:cSld>
  <p:clrMapOvr>
    <a:masterClrMapping/>
  </p:clrMapOvr>
  <mc:AlternateContent xmlns:mc="http://schemas.openxmlformats.org/markup-compatibility/2006" xmlns:p14="http://schemas.microsoft.com/office/powerpoint/2010/main">
    <mc:Choice Requires="p14">
      <p:transition spd="slow" p14:dur="2250">
        <p:sndAc>
          <p:stSnd>
            <p:snd r:embed="rId1" name="type.wav"/>
          </p:stSnd>
        </p:sndAc>
      </p:transition>
    </mc:Choice>
    <mc:Fallback xmlns="">
      <p:transition spd="slow">
        <p:sndAc>
          <p:stSnd>
            <p:snd r:embed="rId3" name="typ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E8D25AA-5CA1-4173-B3CD-2B0A1EB1B269}" type="datetime1">
              <a:rPr lang="cs-CZ" smtClean="0"/>
              <a:t>9.8.2019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4001F59-9937-4735-92D3-75645F068BDB}" type="slidenum">
              <a:rPr lang="cs-CZ" smtClean="0"/>
              <a:t>‹#›</a:t>
            </a:fld>
            <a:endParaRPr lang="cs-CZ"/>
          </a:p>
        </p:txBody>
      </p:sp>
    </p:spTree>
    <p:extLst>
      <p:ext uri="{BB962C8B-B14F-4D97-AF65-F5344CB8AC3E}">
        <p14:creationId xmlns:p14="http://schemas.microsoft.com/office/powerpoint/2010/main" val="1973842542"/>
      </p:ext>
    </p:extLst>
  </p:cSld>
  <p:clrMapOvr>
    <a:masterClrMapping/>
  </p:clrMapOvr>
  <mc:AlternateContent xmlns:mc="http://schemas.openxmlformats.org/markup-compatibility/2006" xmlns:p14="http://schemas.microsoft.com/office/powerpoint/2010/main">
    <mc:Choice Requires="p14">
      <p:transition spd="slow" p14:dur="2250">
        <p:sndAc>
          <p:stSnd>
            <p:snd r:embed="rId1" name="type.wav"/>
          </p:stSnd>
        </p:sndAc>
      </p:transition>
    </mc:Choice>
    <mc:Fallback xmlns="">
      <p:transition spd="slow">
        <p:sndAc>
          <p:stSnd>
            <p:snd r:embed="rId3"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D2599DB-A6FA-4DE6-965B-C094743EDAE7}" type="datetime1">
              <a:rPr lang="cs-CZ" smtClean="0"/>
              <a:t>9.8.2019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4001F59-9937-4735-92D3-75645F068BDB}" type="slidenum">
              <a:rPr lang="cs-CZ" smtClean="0"/>
              <a:t>‹#›</a:t>
            </a:fld>
            <a:endParaRPr lang="cs-CZ"/>
          </a:p>
        </p:txBody>
      </p:sp>
    </p:spTree>
    <p:extLst>
      <p:ext uri="{BB962C8B-B14F-4D97-AF65-F5344CB8AC3E}">
        <p14:creationId xmlns:p14="http://schemas.microsoft.com/office/powerpoint/2010/main" val="2919099154"/>
      </p:ext>
    </p:extLst>
  </p:cSld>
  <p:clrMapOvr>
    <a:masterClrMapping/>
  </p:clrMapOvr>
  <mc:AlternateContent xmlns:mc="http://schemas.openxmlformats.org/markup-compatibility/2006" xmlns:p14="http://schemas.microsoft.com/office/powerpoint/2010/main">
    <mc:Choice Requires="p14">
      <p:transition spd="slow" p14:dur="2250">
        <p:sndAc>
          <p:stSnd>
            <p:snd r:embed="rId1" name="type.wav"/>
          </p:stSnd>
        </p:sndAc>
      </p:transition>
    </mc:Choice>
    <mc:Fallback xmlns="">
      <p:transition spd="slow">
        <p:sndAc>
          <p:stSnd>
            <p:snd r:embed="rId3" name="typ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5554B18-5FB1-4149-9CAD-361A1F9E1E12}" type="datetime1">
              <a:rPr lang="cs-CZ" smtClean="0"/>
              <a:t>9.8.2019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4001F59-9937-4735-92D3-75645F068BDB}" type="slidenum">
              <a:rPr lang="cs-CZ" smtClean="0"/>
              <a:t>‹#›</a:t>
            </a:fld>
            <a:endParaRPr lang="cs-CZ"/>
          </a:p>
        </p:txBody>
      </p:sp>
    </p:spTree>
    <p:extLst>
      <p:ext uri="{BB962C8B-B14F-4D97-AF65-F5344CB8AC3E}">
        <p14:creationId xmlns:p14="http://schemas.microsoft.com/office/powerpoint/2010/main" val="3802230870"/>
      </p:ext>
    </p:extLst>
  </p:cSld>
  <p:clrMapOvr>
    <a:masterClrMapping/>
  </p:clrMapOvr>
  <mc:AlternateContent xmlns:mc="http://schemas.openxmlformats.org/markup-compatibility/2006" xmlns:p14="http://schemas.microsoft.com/office/powerpoint/2010/main">
    <mc:Choice Requires="p14">
      <p:transition spd="slow" p14:dur="2250">
        <p:sndAc>
          <p:stSnd>
            <p:snd r:embed="rId1" name="type.wav"/>
          </p:stSnd>
        </p:sndAc>
      </p:transition>
    </mc:Choice>
    <mc:Fallback xmlns="">
      <p:transition spd="slow">
        <p:sndAc>
          <p:stSnd>
            <p:snd r:embed="rId3" name="typ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9E8532A-281B-45DF-B063-29005A4B979E}" type="datetime1">
              <a:rPr lang="cs-CZ" smtClean="0"/>
              <a:t>9.8.2019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4001F59-9937-4735-92D3-75645F068BDB}" type="slidenum">
              <a:rPr lang="cs-CZ" smtClean="0"/>
              <a:t>‹#›</a:t>
            </a:fld>
            <a:endParaRPr lang="cs-CZ"/>
          </a:p>
        </p:txBody>
      </p:sp>
    </p:spTree>
    <p:extLst>
      <p:ext uri="{BB962C8B-B14F-4D97-AF65-F5344CB8AC3E}">
        <p14:creationId xmlns:p14="http://schemas.microsoft.com/office/powerpoint/2010/main" val="4253962149"/>
      </p:ext>
    </p:extLst>
  </p:cSld>
  <p:clrMapOvr>
    <a:masterClrMapping/>
  </p:clrMapOvr>
  <mc:AlternateContent xmlns:mc="http://schemas.openxmlformats.org/markup-compatibility/2006" xmlns:p14="http://schemas.microsoft.com/office/powerpoint/2010/main">
    <mc:Choice Requires="p14">
      <p:transition spd="slow" p14:dur="2250">
        <p:sndAc>
          <p:stSnd>
            <p:snd r:embed="rId1" name="type.wav"/>
          </p:stSnd>
        </p:sndAc>
      </p:transition>
    </mc:Choice>
    <mc:Fallback xmlns="">
      <p:transition spd="slow">
        <p:sndAc>
          <p:stSnd>
            <p:snd r:embed="rId3" name="typ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0ADE8D6-0E18-42A1-8DB7-7BBB680376E9}" type="datetime1">
              <a:rPr lang="cs-CZ" smtClean="0"/>
              <a:t>9.8.2019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4001F59-9937-4735-92D3-75645F068BDB}" type="slidenum">
              <a:rPr lang="cs-CZ" smtClean="0"/>
              <a:t>‹#›</a:t>
            </a:fld>
            <a:endParaRPr lang="cs-CZ"/>
          </a:p>
        </p:txBody>
      </p:sp>
    </p:spTree>
    <p:extLst>
      <p:ext uri="{BB962C8B-B14F-4D97-AF65-F5344CB8AC3E}">
        <p14:creationId xmlns:p14="http://schemas.microsoft.com/office/powerpoint/2010/main" val="937576116"/>
      </p:ext>
    </p:extLst>
  </p:cSld>
  <p:clrMapOvr>
    <a:masterClrMapping/>
  </p:clrMapOvr>
  <mc:AlternateContent xmlns:mc="http://schemas.openxmlformats.org/markup-compatibility/2006" xmlns:p14="http://schemas.microsoft.com/office/powerpoint/2010/main">
    <mc:Choice Requires="p14">
      <p:transition spd="slow" p14:dur="2250">
        <p:sndAc>
          <p:stSnd>
            <p:snd r:embed="rId1" name="type.wav"/>
          </p:stSnd>
        </p:sndAc>
      </p:transition>
    </mc:Choice>
    <mc:Fallback xmlns="">
      <p:transition spd="slow">
        <p:sndAc>
          <p:stSnd>
            <p:snd r:embed="rId3" name="typ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3F3EDCB-6307-458F-9A86-AAE058ADF0CD}" type="datetime1">
              <a:rPr lang="cs-CZ" smtClean="0"/>
              <a:t>9.8.2019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4001F59-9937-4735-92D3-75645F068BDB}" type="slidenum">
              <a:rPr lang="cs-CZ" smtClean="0"/>
              <a:t>‹#›</a:t>
            </a:fld>
            <a:endParaRPr lang="cs-CZ"/>
          </a:p>
        </p:txBody>
      </p:sp>
    </p:spTree>
    <p:extLst>
      <p:ext uri="{BB962C8B-B14F-4D97-AF65-F5344CB8AC3E}">
        <p14:creationId xmlns:p14="http://schemas.microsoft.com/office/powerpoint/2010/main" val="2663722782"/>
      </p:ext>
    </p:extLst>
  </p:cSld>
  <p:clrMapOvr>
    <a:masterClrMapping/>
  </p:clrMapOvr>
  <mc:AlternateContent xmlns:mc="http://schemas.openxmlformats.org/markup-compatibility/2006" xmlns:p14="http://schemas.microsoft.com/office/powerpoint/2010/main">
    <mc:Choice Requires="p14">
      <p:transition spd="slow" p14:dur="2250">
        <p:sndAc>
          <p:stSnd>
            <p:snd r:embed="rId1" name="type.wav"/>
          </p:stSnd>
        </p:sndAc>
      </p:transition>
    </mc:Choice>
    <mc:Fallback xmlns="">
      <p:transition spd="slow">
        <p:sndAc>
          <p:stSnd>
            <p:snd r:embed="rId3" name="typ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6C1BE8A-69DF-4B39-AB32-E5350E52E5EE}" type="datetime1">
              <a:rPr lang="cs-CZ" smtClean="0"/>
              <a:t>9.8.2019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4001F59-9937-4735-92D3-75645F068BDB}" type="slidenum">
              <a:rPr lang="cs-CZ" smtClean="0"/>
              <a:t>‹#›</a:t>
            </a:fld>
            <a:endParaRPr lang="cs-CZ"/>
          </a:p>
        </p:txBody>
      </p:sp>
    </p:spTree>
    <p:extLst>
      <p:ext uri="{BB962C8B-B14F-4D97-AF65-F5344CB8AC3E}">
        <p14:creationId xmlns:p14="http://schemas.microsoft.com/office/powerpoint/2010/main" val="2407970405"/>
      </p:ext>
    </p:extLst>
  </p:cSld>
  <p:clrMapOvr>
    <a:masterClrMapping/>
  </p:clrMapOvr>
  <mc:AlternateContent xmlns:mc="http://schemas.openxmlformats.org/markup-compatibility/2006" xmlns:p14="http://schemas.microsoft.com/office/powerpoint/2010/main">
    <mc:Choice Requires="p14">
      <p:transition spd="slow" p14:dur="2250">
        <p:sndAc>
          <p:stSnd>
            <p:snd r:embed="rId1" name="type.wav"/>
          </p:stSnd>
        </p:sndAc>
      </p:transition>
    </mc:Choice>
    <mc:Fallback xmlns="">
      <p:transition spd="slow">
        <p:sndAc>
          <p:stSnd>
            <p:snd r:embed="rId3" name="typ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7BEBFBC-809A-4205-A9C3-8E564F426E50}" type="datetime1">
              <a:rPr lang="cs-CZ" smtClean="0"/>
              <a:t>9.8.2019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4001F59-9937-4735-92D3-75645F068BDB}" type="slidenum">
              <a:rPr lang="cs-CZ" smtClean="0"/>
              <a:t>‹#›</a:t>
            </a:fld>
            <a:endParaRPr lang="cs-CZ"/>
          </a:p>
        </p:txBody>
      </p:sp>
    </p:spTree>
    <p:extLst>
      <p:ext uri="{BB962C8B-B14F-4D97-AF65-F5344CB8AC3E}">
        <p14:creationId xmlns:p14="http://schemas.microsoft.com/office/powerpoint/2010/main" val="3081116150"/>
      </p:ext>
    </p:extLst>
  </p:cSld>
  <p:clrMapOvr>
    <a:masterClrMapping/>
  </p:clrMapOvr>
  <mc:AlternateContent xmlns:mc="http://schemas.openxmlformats.org/markup-compatibility/2006" xmlns:p14="http://schemas.microsoft.com/office/powerpoint/2010/main">
    <mc:Choice Requires="p14">
      <p:transition spd="slow" p14:dur="2250">
        <p:sndAc>
          <p:stSnd>
            <p:snd r:embed="rId1" name="type.wav"/>
          </p:stSnd>
        </p:sndAc>
      </p:transition>
    </mc:Choice>
    <mc:Fallback xmlns="">
      <p:transition spd="slow">
        <p:sndAc>
          <p:stSnd>
            <p:snd r:embed="rId3" name="typ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DF08948-579B-48BC-9A38-196A19A1AE3B}" type="datetime1">
              <a:rPr lang="cs-CZ" smtClean="0"/>
              <a:t>9.8.2019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4001F59-9937-4735-92D3-75645F068BDB}" type="slidenum">
              <a:rPr lang="cs-CZ" smtClean="0"/>
              <a:t>‹#›</a:t>
            </a:fld>
            <a:endParaRPr lang="cs-CZ"/>
          </a:p>
        </p:txBody>
      </p:sp>
    </p:spTree>
    <p:extLst>
      <p:ext uri="{BB962C8B-B14F-4D97-AF65-F5344CB8AC3E}">
        <p14:creationId xmlns:p14="http://schemas.microsoft.com/office/powerpoint/2010/main" val="1623953529"/>
      </p:ext>
    </p:extLst>
  </p:cSld>
  <p:clrMapOvr>
    <a:masterClrMapping/>
  </p:clrMapOvr>
  <mc:AlternateContent xmlns:mc="http://schemas.openxmlformats.org/markup-compatibility/2006" xmlns:p14="http://schemas.microsoft.com/office/powerpoint/2010/main">
    <mc:Choice Requires="p14">
      <p:transition spd="slow" p14:dur="2250">
        <p:sndAc>
          <p:stSnd>
            <p:snd r:embed="rId1" name="type.wav"/>
          </p:stSnd>
        </p:sndAc>
      </p:transition>
    </mc:Choice>
    <mc:Fallback xmlns="">
      <p:transition spd="slow">
        <p:sndAc>
          <p:stSnd>
            <p:snd r:embed="rId3" name="typ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9EAD7-4F41-4552-80F9-4E27F3EF8B41}" type="datetime1">
              <a:rPr lang="cs-CZ" smtClean="0"/>
              <a:t>9.8.2019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01F59-9937-4735-92D3-75645F068BDB}" type="slidenum">
              <a:rPr lang="cs-CZ" smtClean="0"/>
              <a:t>‹#›</a:t>
            </a:fld>
            <a:endParaRPr lang="cs-CZ"/>
          </a:p>
        </p:txBody>
      </p:sp>
    </p:spTree>
    <p:extLst>
      <p:ext uri="{BB962C8B-B14F-4D97-AF65-F5344CB8AC3E}">
        <p14:creationId xmlns:p14="http://schemas.microsoft.com/office/powerpoint/2010/main" val="111990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250">
        <p:sndAc>
          <p:stSnd>
            <p:snd r:embed="rId13" name="type.wav"/>
          </p:stSnd>
        </p:sndAc>
      </p:transition>
    </mc:Choice>
    <mc:Fallback xmlns="">
      <p:transition spd="slow">
        <p:sndAc>
          <p:stSnd>
            <p:snd r:embed="rId14" name="type.wav"/>
          </p:stSnd>
        </p:sndAc>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mGrid">
          <a:fgClr>
            <a:srgbClr val="00B0F0"/>
          </a:fgClr>
          <a:bgClr>
            <a:schemeClr val="bg1"/>
          </a:bgClr>
        </a:pattFill>
        <a:effectLst/>
      </p:bgPr>
    </p:bg>
    <p:spTree>
      <p:nvGrpSpPr>
        <p:cNvPr id="1" name=""/>
        <p:cNvGrpSpPr/>
        <p:nvPr/>
      </p:nvGrpSpPr>
      <p:grpSpPr>
        <a:xfrm>
          <a:off x="0" y="0"/>
          <a:ext cx="0" cy="0"/>
          <a:chOff x="0" y="0"/>
          <a:chExt cx="0" cy="0"/>
        </a:xfrm>
      </p:grpSpPr>
      <p:sp>
        <p:nvSpPr>
          <p:cNvPr id="2" name="Obdélník 1"/>
          <p:cNvSpPr/>
          <p:nvPr/>
        </p:nvSpPr>
        <p:spPr>
          <a:xfrm>
            <a:off x="582667" y="1219065"/>
            <a:ext cx="7992888"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endParaRPr lang="cs-CZ" sz="700" dirty="0"/>
          </a:p>
          <a:p>
            <a:pPr algn="just"/>
            <a:r>
              <a:rPr lang="cs-CZ" sz="2400" dirty="0">
                <a:solidFill>
                  <a:srgbClr val="FF0000"/>
                </a:solidFill>
                <a:latin typeface="Arial" panose="020B0604020202020204" pitchFamily="34" charset="0"/>
                <a:cs typeface="Arial" panose="020B0604020202020204" pitchFamily="34" charset="0"/>
              </a:rPr>
              <a:t>Toto je důležitější než všechna přání. Všichni, hlavně </a:t>
            </a:r>
            <a:r>
              <a:rPr lang="cs-CZ" sz="2400" dirty="0" smtClean="0">
                <a:solidFill>
                  <a:srgbClr val="FF0000"/>
                </a:solidFill>
                <a:latin typeface="Arial" panose="020B0604020202020204" pitchFamily="34" charset="0"/>
                <a:cs typeface="Arial" panose="020B0604020202020204" pitchFamily="34" charset="0"/>
              </a:rPr>
              <a:t>mladí, </a:t>
            </a:r>
            <a:r>
              <a:rPr lang="cs-CZ" sz="2400" dirty="0">
                <a:solidFill>
                  <a:srgbClr val="FF0000"/>
                </a:solidFill>
                <a:latin typeface="Arial" panose="020B0604020202020204" pitchFamily="34" charset="0"/>
                <a:cs typeface="Arial" panose="020B0604020202020204" pitchFamily="34" charset="0"/>
              </a:rPr>
              <a:t>by to měli číst. Jde o budoucnost nás všech...</a:t>
            </a:r>
          </a:p>
          <a:p>
            <a:endParaRPr lang="cs-CZ" sz="500" dirty="0"/>
          </a:p>
          <a:p>
            <a:r>
              <a:rPr lang="cs-CZ" dirty="0"/>
              <a:t>Jeden z nejzajímavějších článků poslední </a:t>
            </a:r>
            <a:r>
              <a:rPr lang="cs-CZ" dirty="0" smtClean="0"/>
              <a:t>doby: Popularizátor vědy vyznamenaný za zásluhy o stát v oblasti vědy botanik a spisovatel RNDr</a:t>
            </a:r>
            <a:r>
              <a:rPr lang="cs-CZ" dirty="0"/>
              <a:t>. Václav Větvička: </a:t>
            </a:r>
          </a:p>
        </p:txBody>
      </p:sp>
      <p:sp>
        <p:nvSpPr>
          <p:cNvPr id="3" name="Obdélník 2"/>
          <p:cNvSpPr/>
          <p:nvPr/>
        </p:nvSpPr>
        <p:spPr>
          <a:xfrm>
            <a:off x="539552" y="159566"/>
            <a:ext cx="7992888" cy="954107"/>
          </a:xfrm>
          <a:prstGeom prst="rect">
            <a:avLst/>
          </a:prstGeom>
          <a:solidFill>
            <a:srgbClr val="FFFF00"/>
          </a:solidFill>
          <a:ln w="38100">
            <a:solidFill>
              <a:srgbClr val="FF0000"/>
            </a:solidFill>
          </a:ln>
        </p:spPr>
        <p:txBody>
          <a:bodyPr wrap="square">
            <a:spAutoFit/>
          </a:bodyPr>
          <a:lstStyle/>
          <a:p>
            <a:pPr lvl="0" algn="ctr"/>
            <a:r>
              <a:rPr lang="cs-CZ" sz="2800" dirty="0">
                <a:solidFill>
                  <a:srgbClr val="FF0000"/>
                </a:solidFill>
                <a:latin typeface="Expo" pitchFamily="2" charset="0"/>
              </a:rPr>
              <a:t>Říkám to již přes 20 let, rád přispěji na Afriku, ale jen na antikoncepci</a:t>
            </a:r>
            <a:r>
              <a:rPr lang="cs-CZ" sz="2800" dirty="0" smtClean="0">
                <a:solidFill>
                  <a:srgbClr val="FF0000"/>
                </a:solidFill>
                <a:latin typeface="Expo" pitchFamily="2" charset="0"/>
              </a:rPr>
              <a:t>....</a:t>
            </a:r>
            <a:endParaRPr lang="cs-CZ" sz="2800" dirty="0">
              <a:solidFill>
                <a:srgbClr val="FF0000"/>
              </a:solidFill>
              <a:latin typeface="Expo" pitchFamily="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9974"/>
            <a:ext cx="9144000" cy="395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63688" y="2988169"/>
            <a:ext cx="4934788" cy="37816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D4001F59-9937-4735-92D3-75645F068BDB}" type="slidenum">
              <a:rPr lang="cs-CZ" smtClean="0"/>
              <a:t>1</a:t>
            </a:fld>
            <a:endParaRPr lang="cs-CZ"/>
          </a:p>
        </p:txBody>
      </p:sp>
    </p:spTree>
    <p:extLst>
      <p:ext uri="{BB962C8B-B14F-4D97-AF65-F5344CB8AC3E}">
        <p14:creationId xmlns:p14="http://schemas.microsoft.com/office/powerpoint/2010/main" val="1121373453"/>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type.wav"/>
          </p:stSnd>
        </p:sndAc>
      </p:transition>
    </mc:Choice>
    <mc:Fallback xmlns="">
      <p:transition spd="slow">
        <p:sndAc>
          <p:stSnd>
            <p:snd r:embed="rId6" name="typ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1772816"/>
            <a:ext cx="8244916" cy="256224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endParaRPr lang="cs-CZ" sz="1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Jen </a:t>
            </a:r>
            <a:r>
              <a:rPr lang="cs-CZ" sz="2000" dirty="0">
                <a:latin typeface="Arial" panose="020B0604020202020204" pitchFamily="34" charset="0"/>
                <a:cs typeface="Arial" panose="020B0604020202020204" pitchFamily="34" charset="0"/>
              </a:rPr>
              <a:t>v letech 1800 – 1930 vzrostl počet lidí z jedné miliardy na dvě, a za dalších 90 let pak dokonce na dnešních víc než sedm miliard. To s sebou samozřejmě nese spoustu problémů. Přečerpáváním zdrojů počínaje a ekologickou devastací konče</a:t>
            </a:r>
            <a:r>
              <a:rPr lang="cs-CZ" sz="2000" dirty="0" smtClean="0">
                <a:latin typeface="Arial" panose="020B0604020202020204" pitchFamily="34" charset="0"/>
                <a:cs typeface="Arial" panose="020B0604020202020204" pitchFamily="34" charset="0"/>
              </a:rPr>
              <a:t>.</a:t>
            </a:r>
            <a:endParaRPr lang="cs-CZ" dirty="0" smtClean="0">
              <a:latin typeface="Arial" panose="020B0604020202020204" pitchFamily="34" charset="0"/>
              <a:cs typeface="Arial" panose="020B0604020202020204" pitchFamily="34" charset="0"/>
            </a:endParaRPr>
          </a:p>
          <a:p>
            <a:pPr algn="just"/>
            <a:endParaRPr lang="cs-CZ" sz="1050" dirty="0">
              <a:latin typeface="Arial" panose="020B0604020202020204" pitchFamily="34" charset="0"/>
              <a:cs typeface="Arial" panose="020B0604020202020204" pitchFamily="34" charset="0"/>
            </a:endParaRPr>
          </a:p>
          <a:p>
            <a:pPr algn="just"/>
            <a:r>
              <a:rPr lang="cs-CZ"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Kupodivu, naše tzv. „elity“ svůj požadavek na udržitelný způsob života neadresují těm, kteří ho prokazatelně nežijí ani trochu. </a:t>
            </a:r>
            <a:r>
              <a:rPr lang="cs-CZ" sz="20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Pojďme si říct pár </a:t>
            </a:r>
            <a:r>
              <a:rPr lang="cs-CZ" sz="20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faktů:</a:t>
            </a:r>
            <a:endParaRPr lang="cs-CZ" sz="20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Obdélník 2"/>
          <p:cNvSpPr/>
          <p:nvPr/>
        </p:nvSpPr>
        <p:spPr>
          <a:xfrm>
            <a:off x="393282" y="4509120"/>
            <a:ext cx="8247170" cy="180049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cs-CZ" sz="2000" dirty="0">
                <a:latin typeface="Arial" panose="020B0604020202020204" pitchFamily="34" charset="0"/>
                <a:cs typeface="Arial" panose="020B0604020202020204" pitchFamily="34" charset="0"/>
              </a:rPr>
              <a:t>Evropa je nejhustěji zalidněný kontinent na světě (tolik k představě, že je to Evropa, která by měla pojmout všechny potřebné světa). </a:t>
            </a:r>
          </a:p>
          <a:p>
            <a:endParaRPr lang="cs-CZ" sz="11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V roce 1970 ji obývalo cca 680 milionů lidí. Nyní je to asi 718 milionů lidí. Přírůstek 38 milionů za půlstoletí. </a:t>
            </a:r>
            <a:r>
              <a:rPr lang="cs-CZ" sz="2000" b="1" u="sng" dirty="0">
                <a:solidFill>
                  <a:srgbClr val="FF0000"/>
                </a:solidFill>
                <a:latin typeface="Arial" panose="020B0604020202020204" pitchFamily="34" charset="0"/>
                <a:cs typeface="Arial" panose="020B0604020202020204" pitchFamily="34" charset="0"/>
              </a:rPr>
              <a:t>A většina z toho nejde na vrub Evropanů.</a:t>
            </a:r>
          </a:p>
        </p:txBody>
      </p:sp>
      <p:sp>
        <p:nvSpPr>
          <p:cNvPr id="5" name="Obdélník 4"/>
          <p:cNvSpPr/>
          <p:nvPr/>
        </p:nvSpPr>
        <p:spPr>
          <a:xfrm>
            <a:off x="395536" y="332656"/>
            <a:ext cx="8352928" cy="1200329"/>
          </a:xfrm>
          <a:prstGeom prst="rect">
            <a:avLst/>
          </a:prstGeom>
          <a:solidFill>
            <a:srgbClr val="FFFF00"/>
          </a:solidFill>
          <a:ln w="57150">
            <a:solidFill>
              <a:srgbClr val="00B0F0"/>
            </a:solidFill>
          </a:ln>
        </p:spPr>
        <p:txBody>
          <a:bodyPr wrap="square">
            <a:spAutoFit/>
          </a:bodyPr>
          <a:lstStyle/>
          <a:p>
            <a:pPr algn="ctr"/>
            <a:r>
              <a:rPr lang="cs-CZ" sz="2400" b="1" dirty="0">
                <a:solidFill>
                  <a:srgbClr val="FF0000"/>
                </a:solidFill>
                <a:latin typeface="Constantia" panose="02030602050306030303" pitchFamily="18" charset="0"/>
              </a:rPr>
              <a:t>V </a:t>
            </a:r>
            <a:r>
              <a:rPr lang="cs-CZ" sz="2000" b="1" dirty="0">
                <a:solidFill>
                  <a:srgbClr val="FF0000"/>
                </a:solidFill>
                <a:latin typeface="Constantia" panose="02030602050306030303" pitchFamily="18" charset="0"/>
              </a:rPr>
              <a:t>historii</a:t>
            </a:r>
            <a:r>
              <a:rPr lang="cs-CZ" sz="2400" b="1" dirty="0">
                <a:solidFill>
                  <a:srgbClr val="FF0000"/>
                </a:solidFill>
                <a:latin typeface="Constantia" panose="02030602050306030303" pitchFamily="18" charset="0"/>
              </a:rPr>
              <a:t> Země neexistuje žádný jiný velký obratlovec, jehož populace by se rozšířila tak rychle a s tak devastujícími následky pro další obyvatele planety. </a:t>
            </a:r>
          </a:p>
        </p:txBody>
      </p:sp>
      <p:sp>
        <p:nvSpPr>
          <p:cNvPr id="4" name="Zástupný symbol pro číslo snímku 3"/>
          <p:cNvSpPr>
            <a:spLocks noGrp="1"/>
          </p:cNvSpPr>
          <p:nvPr>
            <p:ph type="sldNum" sz="quarter" idx="12"/>
          </p:nvPr>
        </p:nvSpPr>
        <p:spPr/>
        <p:txBody>
          <a:bodyPr/>
          <a:lstStyle/>
          <a:p>
            <a:fld id="{D4001F59-9937-4735-92D3-75645F068BDB}" type="slidenum">
              <a:rPr lang="cs-CZ" smtClean="0"/>
              <a:t>2</a:t>
            </a:fld>
            <a:endParaRPr lang="cs-CZ"/>
          </a:p>
        </p:txBody>
      </p:sp>
    </p:spTree>
    <p:extLst>
      <p:ext uri="{BB962C8B-B14F-4D97-AF65-F5344CB8AC3E}">
        <p14:creationId xmlns:p14="http://schemas.microsoft.com/office/powerpoint/2010/main" val="4240819653"/>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type.wav"/>
          </p:stSnd>
        </p:sndAc>
      </p:transition>
    </mc:Choice>
    <mc:Fallback xmlns="">
      <p:transition spd="slow">
        <p:sndAc>
          <p:stSnd>
            <p:snd r:embed="rId3" name="typ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2932909525"/>
              </p:ext>
            </p:extLst>
          </p:nvPr>
        </p:nvGraphicFramePr>
        <p:xfrm>
          <a:off x="755576" y="188640"/>
          <a:ext cx="7776864" cy="1354831"/>
        </p:xfrm>
        <a:graphic>
          <a:graphicData uri="http://schemas.openxmlformats.org/drawingml/2006/table">
            <a:tbl>
              <a:tblPr firstRow="1" firstCol="1" lastRow="1" lastCol="1" bandRow="1" bandCol="1"/>
              <a:tblGrid>
                <a:gridCol w="1089136"/>
                <a:gridCol w="6687728"/>
              </a:tblGrid>
              <a:tr h="348385">
                <a:tc gridSpan="2">
                  <a:txBody>
                    <a:bodyPr/>
                    <a:lstStyle/>
                    <a:p>
                      <a:pPr algn="ctr"/>
                      <a:r>
                        <a:rPr lang="cs-CZ" sz="1800" b="1" dirty="0" smtClean="0">
                          <a:solidFill>
                            <a:srgbClr val="FF0000"/>
                          </a:solidFill>
                          <a:effectLst/>
                          <a:latin typeface="Times New Roman"/>
                          <a:ea typeface="Times New Roman"/>
                        </a:rPr>
                        <a:t>*TURECKO *</a:t>
                      </a:r>
                      <a:endParaRPr lang="cs-CZ"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r>
              <a:tr h="348385">
                <a:tc>
                  <a:txBody>
                    <a:bodyPr/>
                    <a:lstStyle/>
                    <a:p>
                      <a:pPr algn="just"/>
                      <a:r>
                        <a:rPr lang="cs-CZ" sz="1800" dirty="0">
                          <a:effectLst/>
                          <a:latin typeface="Times New Roman"/>
                          <a:ea typeface="Times New Roman"/>
                        </a:rPr>
                        <a:t>1927</a:t>
                      </a:r>
                      <a:endParaRPr lang="cs-CZ"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0" algn="just"/>
                      <a:r>
                        <a:rPr lang="cs-CZ" sz="1800">
                          <a:effectLst/>
                          <a:latin typeface="Times New Roman"/>
                          <a:ea typeface="Times New Roman"/>
                        </a:rPr>
                        <a:t>           13,6 milionů obyvatel</a:t>
                      </a:r>
                      <a:endParaRPr lang="cs-CZ"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385">
                <a:tc>
                  <a:txBody>
                    <a:bodyPr/>
                    <a:lstStyle/>
                    <a:p>
                      <a:pPr algn="just"/>
                      <a:r>
                        <a:rPr lang="cs-CZ" sz="1800">
                          <a:effectLst/>
                          <a:latin typeface="Times New Roman"/>
                          <a:ea typeface="Times New Roman"/>
                        </a:rPr>
                        <a:t>2011</a:t>
                      </a:r>
                      <a:endParaRPr lang="cs-CZ"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0" algn="just"/>
                      <a:r>
                        <a:rPr lang="cs-CZ" sz="1800" dirty="0">
                          <a:effectLst/>
                          <a:latin typeface="Times New Roman"/>
                          <a:ea typeface="Times New Roman"/>
                        </a:rPr>
                        <a:t>           75    milionů obyvatel </a:t>
                      </a:r>
                      <a:endParaRPr lang="cs-CZ"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676">
                <a:tc gridSpan="2">
                  <a:txBody>
                    <a:bodyPr/>
                    <a:lstStyle/>
                    <a:p>
                      <a:pPr algn="ctr"/>
                      <a:r>
                        <a:rPr lang="cs-CZ" sz="1600" b="1" dirty="0">
                          <a:solidFill>
                            <a:srgbClr val="FF0000"/>
                          </a:solidFill>
                          <a:effectLst/>
                          <a:latin typeface="Franklin Gothic Book"/>
                          <a:ea typeface="Times New Roman"/>
                        </a:rPr>
                        <a:t>Turci se tedy zpětinásobili za 80 roků !!!</a:t>
                      </a:r>
                      <a:endParaRPr lang="cs-CZ" sz="10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r>
            </a:tbl>
          </a:graphicData>
        </a:graphic>
      </p:graphicFrame>
      <p:graphicFrame>
        <p:nvGraphicFramePr>
          <p:cNvPr id="3" name="Tabulka 2"/>
          <p:cNvGraphicFramePr>
            <a:graphicFrameLocks noGrp="1"/>
          </p:cNvGraphicFramePr>
          <p:nvPr>
            <p:extLst>
              <p:ext uri="{D42A27DB-BD31-4B8C-83A1-F6EECF244321}">
                <p14:modId xmlns:p14="http://schemas.microsoft.com/office/powerpoint/2010/main" val="852906412"/>
              </p:ext>
            </p:extLst>
          </p:nvPr>
        </p:nvGraphicFramePr>
        <p:xfrm>
          <a:off x="755576" y="1844824"/>
          <a:ext cx="7704856" cy="1368151"/>
        </p:xfrm>
        <a:graphic>
          <a:graphicData uri="http://schemas.openxmlformats.org/drawingml/2006/table">
            <a:tbl>
              <a:tblPr firstRow="1" firstCol="1" lastRow="1" lastCol="1" bandRow="1" bandCol="1"/>
              <a:tblGrid>
                <a:gridCol w="1079051"/>
                <a:gridCol w="6625805"/>
              </a:tblGrid>
              <a:tr h="351810">
                <a:tc gridSpan="2">
                  <a:txBody>
                    <a:bodyPr/>
                    <a:lstStyle/>
                    <a:p>
                      <a:pPr algn="ctr"/>
                      <a:r>
                        <a:rPr lang="cs-CZ" sz="1800" b="1" dirty="0" smtClean="0">
                          <a:solidFill>
                            <a:srgbClr val="FF0000"/>
                          </a:solidFill>
                          <a:effectLst/>
                          <a:latin typeface="Times New Roman"/>
                          <a:ea typeface="Times New Roman"/>
                        </a:rPr>
                        <a:t>*AFGANISTÁN*</a:t>
                      </a:r>
                      <a:endParaRPr lang="cs-CZ"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r>
              <a:tr h="351810">
                <a:tc>
                  <a:txBody>
                    <a:bodyPr/>
                    <a:lstStyle/>
                    <a:p>
                      <a:pPr algn="just"/>
                      <a:r>
                        <a:rPr lang="cs-CZ" sz="1800" dirty="0">
                          <a:effectLst/>
                          <a:latin typeface="Times New Roman"/>
                          <a:ea typeface="Times New Roman"/>
                        </a:rPr>
                        <a:t>1979</a:t>
                      </a:r>
                      <a:endParaRPr lang="cs-CZ"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0" algn="just"/>
                      <a:r>
                        <a:rPr lang="cs-CZ" sz="1800" dirty="0">
                          <a:effectLst/>
                          <a:latin typeface="Times New Roman"/>
                          <a:ea typeface="Times New Roman"/>
                        </a:rPr>
                        <a:t>           15,5  milionů obyvatel</a:t>
                      </a:r>
                      <a:endParaRPr lang="cs-CZ"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810">
                <a:tc>
                  <a:txBody>
                    <a:bodyPr/>
                    <a:lstStyle/>
                    <a:p>
                      <a:pPr algn="just"/>
                      <a:r>
                        <a:rPr lang="cs-CZ" sz="1800">
                          <a:effectLst/>
                          <a:latin typeface="Times New Roman"/>
                          <a:ea typeface="Times New Roman"/>
                        </a:rPr>
                        <a:t>2011</a:t>
                      </a:r>
                      <a:endParaRPr lang="cs-CZ"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0" algn="just"/>
                      <a:r>
                        <a:rPr lang="cs-CZ" sz="1800" dirty="0">
                          <a:effectLst/>
                          <a:latin typeface="Times New Roman"/>
                          <a:ea typeface="Times New Roman"/>
                        </a:rPr>
                        <a:t>           32,5  milionů obyvatel </a:t>
                      </a:r>
                      <a:endParaRPr lang="cs-CZ"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721">
                <a:tc gridSpan="2">
                  <a:txBody>
                    <a:bodyPr/>
                    <a:lstStyle/>
                    <a:p>
                      <a:pPr algn="ctr"/>
                      <a:r>
                        <a:rPr lang="cs-CZ" sz="1600" b="1" dirty="0">
                          <a:solidFill>
                            <a:srgbClr val="FF0000"/>
                          </a:solidFill>
                          <a:effectLst/>
                          <a:latin typeface="Franklin Gothic Book"/>
                          <a:ea typeface="Times New Roman"/>
                        </a:rPr>
                        <a:t>Afgánců je dvojnásobek za 35 roků a to tam je celou dobu válka</a:t>
                      </a:r>
                      <a:endParaRPr lang="cs-CZ" sz="10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r>
            </a:tbl>
          </a:graphicData>
        </a:graphic>
      </p:graphicFrame>
      <p:graphicFrame>
        <p:nvGraphicFramePr>
          <p:cNvPr id="4" name="Tabulka 3"/>
          <p:cNvGraphicFramePr>
            <a:graphicFrameLocks noGrp="1"/>
          </p:cNvGraphicFramePr>
          <p:nvPr>
            <p:extLst>
              <p:ext uri="{D42A27DB-BD31-4B8C-83A1-F6EECF244321}">
                <p14:modId xmlns:p14="http://schemas.microsoft.com/office/powerpoint/2010/main" val="2587439487"/>
              </p:ext>
            </p:extLst>
          </p:nvPr>
        </p:nvGraphicFramePr>
        <p:xfrm>
          <a:off x="683568" y="3501008"/>
          <a:ext cx="7776864" cy="1354833"/>
        </p:xfrm>
        <a:graphic>
          <a:graphicData uri="http://schemas.openxmlformats.org/drawingml/2006/table">
            <a:tbl>
              <a:tblPr firstRow="1" firstCol="1" lastRow="1" lastCol="1" bandRow="1" bandCol="1"/>
              <a:tblGrid>
                <a:gridCol w="903366"/>
                <a:gridCol w="6873498"/>
              </a:tblGrid>
              <a:tr h="294894">
                <a:tc gridSpan="2">
                  <a:txBody>
                    <a:bodyPr/>
                    <a:lstStyle/>
                    <a:p>
                      <a:pPr algn="ctr"/>
                      <a:r>
                        <a:rPr lang="cs-CZ" sz="1800" b="1" dirty="0" smtClean="0">
                          <a:solidFill>
                            <a:srgbClr val="FF0000"/>
                          </a:solidFill>
                          <a:effectLst/>
                          <a:latin typeface="Times New Roman"/>
                          <a:ea typeface="Times New Roman"/>
                        </a:rPr>
                        <a:t>*NIGERIE*</a:t>
                      </a:r>
                      <a:endParaRPr lang="cs-CZ"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r>
              <a:tr h="366902">
                <a:tc>
                  <a:txBody>
                    <a:bodyPr/>
                    <a:lstStyle/>
                    <a:p>
                      <a:pPr algn="just"/>
                      <a:r>
                        <a:rPr lang="cs-CZ" sz="1800">
                          <a:effectLst/>
                          <a:latin typeface="Times New Roman"/>
                          <a:ea typeface="Times New Roman"/>
                        </a:rPr>
                        <a:t>1960</a:t>
                      </a:r>
                      <a:endParaRPr lang="cs-CZ"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0" algn="just"/>
                      <a:r>
                        <a:rPr lang="cs-CZ" sz="1800" dirty="0">
                          <a:effectLst/>
                          <a:latin typeface="Times New Roman"/>
                          <a:ea typeface="Times New Roman"/>
                        </a:rPr>
                        <a:t>           1,7  milionů obyvatel</a:t>
                      </a:r>
                      <a:endParaRPr lang="cs-CZ"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902">
                <a:tc>
                  <a:txBody>
                    <a:bodyPr/>
                    <a:lstStyle/>
                    <a:p>
                      <a:pPr algn="just"/>
                      <a:r>
                        <a:rPr lang="cs-CZ" sz="1800">
                          <a:effectLst/>
                          <a:latin typeface="Times New Roman"/>
                          <a:ea typeface="Times New Roman"/>
                        </a:rPr>
                        <a:t>2011</a:t>
                      </a:r>
                      <a:endParaRPr lang="cs-CZ"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0" algn="just"/>
                      <a:r>
                        <a:rPr lang="cs-CZ" sz="1800" dirty="0">
                          <a:effectLst/>
                          <a:latin typeface="Times New Roman"/>
                          <a:ea typeface="Times New Roman"/>
                        </a:rPr>
                        <a:t>           16     milionů obyvatel </a:t>
                      </a:r>
                      <a:endParaRPr lang="cs-CZ"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135">
                <a:tc gridSpan="2">
                  <a:txBody>
                    <a:bodyPr/>
                    <a:lstStyle/>
                    <a:p>
                      <a:pPr algn="ctr"/>
                      <a:r>
                        <a:rPr lang="cs-CZ" sz="1600" b="1" dirty="0">
                          <a:solidFill>
                            <a:srgbClr val="FF0000"/>
                          </a:solidFill>
                          <a:effectLst/>
                          <a:latin typeface="Franklin Gothic Book"/>
                          <a:ea typeface="Times New Roman"/>
                        </a:rPr>
                        <a:t>Nigérijců je víc jak devítinásobek za 51 </a:t>
                      </a:r>
                      <a:r>
                        <a:rPr lang="cs-CZ" sz="1600" b="1" dirty="0" smtClean="0">
                          <a:solidFill>
                            <a:srgbClr val="FF0000"/>
                          </a:solidFill>
                          <a:effectLst/>
                          <a:latin typeface="Franklin Gothic Book"/>
                          <a:ea typeface="Times New Roman"/>
                        </a:rPr>
                        <a:t> roků</a:t>
                      </a:r>
                      <a:endParaRPr lang="cs-CZ" sz="10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4061642055"/>
              </p:ext>
            </p:extLst>
          </p:nvPr>
        </p:nvGraphicFramePr>
        <p:xfrm>
          <a:off x="611560" y="5157192"/>
          <a:ext cx="7848872" cy="1066800"/>
        </p:xfrm>
        <a:graphic>
          <a:graphicData uri="http://schemas.openxmlformats.org/drawingml/2006/table">
            <a:tbl>
              <a:tblPr firstRow="1" firstCol="1" lastRow="1" lastCol="1" bandRow="1" bandCol="1"/>
              <a:tblGrid>
                <a:gridCol w="993606"/>
                <a:gridCol w="6855266"/>
              </a:tblGrid>
              <a:tr h="0">
                <a:tc gridSpan="2">
                  <a:txBody>
                    <a:bodyPr/>
                    <a:lstStyle/>
                    <a:p>
                      <a:pPr algn="ctr"/>
                      <a:r>
                        <a:rPr lang="cs-CZ" sz="1800" b="1" dirty="0" smtClean="0">
                          <a:solidFill>
                            <a:srgbClr val="FF0000"/>
                          </a:solidFill>
                          <a:effectLst/>
                          <a:latin typeface="Times New Roman"/>
                          <a:ea typeface="Times New Roman"/>
                        </a:rPr>
                        <a:t>*EGYPT*</a:t>
                      </a:r>
                      <a:endParaRPr lang="cs-CZ"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r>
              <a:tr h="0">
                <a:tc>
                  <a:txBody>
                    <a:bodyPr/>
                    <a:lstStyle/>
                    <a:p>
                      <a:pPr algn="just"/>
                      <a:r>
                        <a:rPr lang="cs-CZ" sz="1800">
                          <a:effectLst/>
                          <a:latin typeface="Times New Roman"/>
                          <a:ea typeface="Times New Roman"/>
                        </a:rPr>
                        <a:t>1945</a:t>
                      </a:r>
                      <a:endParaRPr lang="cs-CZ"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0" algn="just"/>
                      <a:r>
                        <a:rPr lang="cs-CZ" sz="1800" dirty="0">
                          <a:effectLst/>
                          <a:latin typeface="Times New Roman"/>
                          <a:ea typeface="Times New Roman"/>
                        </a:rPr>
                        <a:t>           18,5  milionů obyvatel</a:t>
                      </a:r>
                      <a:endParaRPr lang="cs-CZ"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r>
                        <a:rPr lang="cs-CZ" sz="1800">
                          <a:effectLst/>
                          <a:latin typeface="Times New Roman"/>
                          <a:ea typeface="Times New Roman"/>
                        </a:rPr>
                        <a:t>2004</a:t>
                      </a:r>
                      <a:endParaRPr lang="cs-CZ"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0" algn="just"/>
                      <a:r>
                        <a:rPr lang="cs-CZ" sz="1800">
                          <a:effectLst/>
                          <a:latin typeface="Times New Roman"/>
                          <a:ea typeface="Times New Roman"/>
                        </a:rPr>
                        <a:t>           73,5     milionů obyvatel </a:t>
                      </a:r>
                      <a:endParaRPr lang="cs-CZ"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ctr"/>
                      <a:r>
                        <a:rPr lang="cs-CZ" sz="1600" b="1" dirty="0">
                          <a:solidFill>
                            <a:srgbClr val="FF0000"/>
                          </a:solidFill>
                          <a:effectLst/>
                          <a:latin typeface="Franklin Gothic Book"/>
                          <a:ea typeface="Times New Roman"/>
                        </a:rPr>
                        <a:t>Odhad pro rok 2025 je 103 milionů obyvatel</a:t>
                      </a:r>
                      <a:endParaRPr lang="cs-CZ" sz="10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r>
            </a:tbl>
          </a:graphicData>
        </a:graphic>
      </p:graphicFrame>
      <p:sp>
        <p:nvSpPr>
          <p:cNvPr id="6" name="Obdélník 5"/>
          <p:cNvSpPr/>
          <p:nvPr/>
        </p:nvSpPr>
        <p:spPr>
          <a:xfrm>
            <a:off x="1691680" y="6224850"/>
            <a:ext cx="6768752" cy="369332"/>
          </a:xfrm>
          <a:prstGeom prst="rect">
            <a:avLst/>
          </a:prstGeom>
        </p:spPr>
        <p:txBody>
          <a:bodyPr wrap="square">
            <a:spAutoFit/>
          </a:bodyPr>
          <a:lstStyle/>
          <a:p>
            <a:r>
              <a:rPr lang="cs-CZ" b="1" dirty="0">
                <a:solidFill>
                  <a:srgbClr val="FF0000"/>
                </a:solidFill>
                <a:latin typeface="Franklin Gothic Book" panose="020B0503020102020204" pitchFamily="34" charset="0"/>
              </a:rPr>
              <a:t>Z jednoho Egypťana po druhé světové válce jsou dnes čtyři…</a:t>
            </a:r>
          </a:p>
        </p:txBody>
      </p:sp>
      <p:sp>
        <p:nvSpPr>
          <p:cNvPr id="7" name="Zástupný symbol pro číslo snímku 6"/>
          <p:cNvSpPr>
            <a:spLocks noGrp="1"/>
          </p:cNvSpPr>
          <p:nvPr>
            <p:ph type="sldNum" sz="quarter" idx="12"/>
          </p:nvPr>
        </p:nvSpPr>
        <p:spPr/>
        <p:txBody>
          <a:bodyPr/>
          <a:lstStyle/>
          <a:p>
            <a:fld id="{D4001F59-9937-4735-92D3-75645F068BDB}" type="slidenum">
              <a:rPr lang="cs-CZ" smtClean="0"/>
              <a:t>3</a:t>
            </a:fld>
            <a:endParaRPr lang="cs-CZ"/>
          </a:p>
        </p:txBody>
      </p:sp>
    </p:spTree>
    <p:extLst>
      <p:ext uri="{BB962C8B-B14F-4D97-AF65-F5344CB8AC3E}">
        <p14:creationId xmlns:p14="http://schemas.microsoft.com/office/powerpoint/2010/main" val="3887267583"/>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type.wav"/>
          </p:stSnd>
        </p:sndAc>
      </p:transition>
    </mc:Choice>
    <mc:Fallback xmlns="">
      <p:transition spd="slow">
        <p:sndAc>
          <p:stSnd>
            <p:snd r:embed="rId3" name="typ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3399">
                <a:lumMod val="82000"/>
                <a:lumOff val="18000"/>
                <a:alpha val="32000"/>
              </a:srgbClr>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Obdélník 1"/>
          <p:cNvSpPr/>
          <p:nvPr/>
        </p:nvSpPr>
        <p:spPr>
          <a:xfrm>
            <a:off x="323528" y="284709"/>
            <a:ext cx="8496944" cy="2908489"/>
          </a:xfrm>
          <a:prstGeom prst="rect">
            <a:avLst/>
          </a:prstGeom>
        </p:spPr>
        <p:txBody>
          <a:bodyPr wrap="square">
            <a:spAutoFit/>
          </a:bodyPr>
          <a:lstStyle/>
          <a:p>
            <a:pPr algn="just"/>
            <a:r>
              <a:rPr lang="cs-CZ" sz="2000" b="1" u="sng" dirty="0">
                <a:latin typeface="Franklin Gothic Book" panose="020B0503020102020204" pitchFamily="34" charset="0"/>
              </a:rPr>
              <a:t>Při stejném chování by dnes na území ČR žilo 40 milionů Čechů</a:t>
            </a:r>
            <a:r>
              <a:rPr lang="cs-CZ" sz="2000" b="1" dirty="0">
                <a:latin typeface="Franklin Gothic Book" panose="020B0503020102020204" pitchFamily="34" charset="0"/>
              </a:rPr>
              <a:t>. To už by nám bylo dost těsně v naší kotlince, </a:t>
            </a:r>
            <a:r>
              <a:rPr lang="cs-CZ" sz="2000" b="1" dirty="0" smtClean="0">
                <a:latin typeface="Franklin Gothic Book" panose="020B0503020102020204" pitchFamily="34" charset="0"/>
              </a:rPr>
              <a:t>není - liž </a:t>
            </a:r>
            <a:r>
              <a:rPr lang="cs-CZ" sz="2000" b="1" dirty="0">
                <a:latin typeface="Franklin Gothic Book" panose="020B0503020102020204" pitchFamily="34" charset="0"/>
              </a:rPr>
              <a:t>pravda? A zapomeňte na nějaké přírodní rezervace a parky, vše by muselo být zastavěné. </a:t>
            </a:r>
          </a:p>
          <a:p>
            <a:pPr algn="just"/>
            <a:endParaRPr lang="cs-CZ" sz="1200" dirty="0" smtClean="0">
              <a:latin typeface="Franklin Gothic Book" panose="020B0503020102020204" pitchFamily="34" charset="0"/>
            </a:endParaRPr>
          </a:p>
          <a:p>
            <a:pPr algn="just"/>
            <a:r>
              <a:rPr lang="cs-CZ" sz="2000" b="1" dirty="0" smtClean="0">
                <a:latin typeface="Franklin Gothic Book" panose="020B0503020102020204" pitchFamily="34" charset="0"/>
              </a:rPr>
              <a:t>Tak </a:t>
            </a:r>
            <a:r>
              <a:rPr lang="cs-CZ" sz="2000" b="1" dirty="0">
                <a:latin typeface="Franklin Gothic Book" panose="020B0503020102020204" pitchFamily="34" charset="0"/>
              </a:rPr>
              <a:t>to bylo několik států jako vzorek. Celkově žilo v roce 1990 v Africe 642 milionů obyvatel a v roce 2004 již téměř miliarda. </a:t>
            </a:r>
            <a:endParaRPr lang="cs-CZ" sz="2000" b="1" dirty="0" smtClean="0">
              <a:latin typeface="Franklin Gothic Book" panose="020B0503020102020204" pitchFamily="34" charset="0"/>
            </a:endParaRPr>
          </a:p>
          <a:p>
            <a:pPr algn="just"/>
            <a:endParaRPr lang="cs-CZ" sz="1100" b="1" dirty="0" smtClean="0">
              <a:latin typeface="Franklin Gothic Book" panose="020B0503020102020204" pitchFamily="34" charset="0"/>
            </a:endParaRPr>
          </a:p>
          <a:p>
            <a:pPr algn="just"/>
            <a:r>
              <a:rPr lang="cs-CZ" sz="2000" b="1" dirty="0" smtClean="0">
                <a:latin typeface="Franklin Gothic Book" panose="020B0503020102020204" pitchFamily="34" charset="0"/>
              </a:rPr>
              <a:t>Organizace </a:t>
            </a:r>
            <a:r>
              <a:rPr lang="cs-CZ" sz="2000" b="1" dirty="0">
                <a:latin typeface="Franklin Gothic Book" panose="020B0503020102020204" pitchFamily="34" charset="0"/>
              </a:rPr>
              <a:t>zabývající se demografií odhadují, že do roku 2050 (za </a:t>
            </a:r>
            <a:r>
              <a:rPr lang="cs-CZ" sz="2000" b="1" dirty="0" smtClean="0">
                <a:latin typeface="Franklin Gothic Book" panose="020B0503020102020204" pitchFamily="34" charset="0"/>
              </a:rPr>
              <a:t>31 </a:t>
            </a:r>
            <a:r>
              <a:rPr lang="cs-CZ" sz="2000" b="1" dirty="0">
                <a:latin typeface="Franklin Gothic Book" panose="020B0503020102020204" pitchFamily="34" charset="0"/>
              </a:rPr>
              <a:t>let) to bude dvojnásobek. Tedy prakticky 2 miliardy. </a:t>
            </a:r>
            <a:r>
              <a:rPr lang="cs-CZ" sz="2000" b="1" u="sng" dirty="0">
                <a:latin typeface="Franklin Gothic Book" panose="020B0503020102020204" pitchFamily="34" charset="0"/>
              </a:rPr>
              <a:t>Celá Afrika má přírůstek 50 milionů lidí za </a:t>
            </a:r>
            <a:r>
              <a:rPr lang="cs-CZ" sz="2000" b="1" u="sng" dirty="0" smtClean="0">
                <a:latin typeface="Franklin Gothic Book" panose="020B0503020102020204" pitchFamily="34" charset="0"/>
              </a:rPr>
              <a:t>rok. To </a:t>
            </a:r>
            <a:r>
              <a:rPr lang="cs-CZ" sz="2000" b="1" u="sng" dirty="0">
                <a:latin typeface="Franklin Gothic Book" panose="020B0503020102020204" pitchFamily="34" charset="0"/>
              </a:rPr>
              <a:t>je jedna Francie </a:t>
            </a:r>
            <a:r>
              <a:rPr lang="cs-CZ" sz="2000" b="1" u="sng" dirty="0" smtClean="0">
                <a:latin typeface="Franklin Gothic Book" panose="020B0503020102020204" pitchFamily="34" charset="0"/>
              </a:rPr>
              <a:t>ročně</a:t>
            </a:r>
            <a:r>
              <a:rPr lang="cs-CZ" sz="2000" b="1" dirty="0" smtClean="0">
                <a:latin typeface="Franklin Gothic Book" panose="020B0503020102020204" pitchFamily="34" charset="0"/>
              </a:rPr>
              <a:t> !!!! </a:t>
            </a:r>
            <a:endParaRPr lang="cs-CZ" sz="2000" b="1" dirty="0">
              <a:latin typeface="Franklin Gothic Book" panose="020B0503020102020204" pitchFamily="34" charset="0"/>
            </a:endParaRPr>
          </a:p>
        </p:txBody>
      </p:sp>
      <p:sp>
        <p:nvSpPr>
          <p:cNvPr id="3" name="Obdélník 2"/>
          <p:cNvSpPr/>
          <p:nvPr/>
        </p:nvSpPr>
        <p:spPr>
          <a:xfrm>
            <a:off x="317465" y="3526993"/>
            <a:ext cx="8496944" cy="2800767"/>
          </a:xfrm>
          <a:prstGeom prst="rect">
            <a:avLst/>
          </a:prstGeom>
        </p:spPr>
        <p:txBody>
          <a:bodyPr wrap="square">
            <a:spAutoFit/>
          </a:bodyPr>
          <a:lstStyle/>
          <a:p>
            <a:pPr algn="just"/>
            <a:r>
              <a:rPr lang="cs-CZ" sz="2400" b="1" u="sng" dirty="0">
                <a:effectLst>
                  <a:outerShdw blurRad="38100" dist="38100" dir="2700000" algn="tl">
                    <a:srgbClr val="000000">
                      <a:alpha val="43137"/>
                    </a:srgbClr>
                  </a:outerShdw>
                </a:effectLst>
                <a:latin typeface="Franklin Gothic Book" panose="020B0503020102020204" pitchFamily="34" charset="0"/>
              </a:rPr>
              <a:t>Nevěřím proto Zeleným stranám a ekologickým organizacím, že myslí svůj boj za trvale udržitelný stav světa vážně</a:t>
            </a:r>
            <a:r>
              <a:rPr lang="cs-CZ" sz="2400" b="1" dirty="0" smtClean="0">
                <a:latin typeface="Franklin Gothic Book" panose="020B0503020102020204" pitchFamily="34" charset="0"/>
              </a:rPr>
              <a:t>.</a:t>
            </a:r>
            <a:endParaRPr lang="cs-CZ" sz="1400" b="1" dirty="0" smtClean="0">
              <a:latin typeface="Franklin Gothic Book" panose="020B0503020102020204" pitchFamily="34" charset="0"/>
            </a:endParaRPr>
          </a:p>
          <a:p>
            <a:pPr algn="just"/>
            <a:endParaRPr lang="cs-CZ" sz="1200" b="1" dirty="0">
              <a:latin typeface="Franklin Gothic Book" panose="020B0503020102020204" pitchFamily="34" charset="0"/>
            </a:endParaRPr>
          </a:p>
          <a:p>
            <a:pPr algn="just"/>
            <a:r>
              <a:rPr lang="cs-CZ" sz="2400" b="1" u="sng" dirty="0">
                <a:solidFill>
                  <a:srgbClr val="FFFF00"/>
                </a:solidFill>
                <a:effectLst>
                  <a:outerShdw blurRad="38100" dist="38100" dir="2700000" algn="tl">
                    <a:srgbClr val="000000">
                      <a:alpha val="43137"/>
                    </a:srgbClr>
                  </a:outerShdw>
                </a:effectLst>
                <a:latin typeface="Franklin Gothic Book" panose="020B0503020102020204" pitchFamily="34" charset="0"/>
              </a:rPr>
              <a:t>Kdyby ano, museli by ho především cílit na ty, kteří se </a:t>
            </a:r>
            <a:r>
              <a:rPr lang="cs-CZ" sz="2400" b="1" u="sng" dirty="0" smtClean="0">
                <a:solidFill>
                  <a:srgbClr val="FFFF00"/>
                </a:solidFill>
                <a:effectLst>
                  <a:outerShdw blurRad="38100" dist="38100" dir="2700000" algn="tl">
                    <a:srgbClr val="000000">
                      <a:alpha val="43137"/>
                    </a:srgbClr>
                  </a:outerShdw>
                </a:effectLst>
                <a:latin typeface="Franklin Gothic Book" panose="020B0503020102020204" pitchFamily="34" charset="0"/>
              </a:rPr>
              <a:t>množí, </a:t>
            </a:r>
            <a:r>
              <a:rPr lang="cs-CZ" sz="2400" b="1" u="sng" dirty="0">
                <a:solidFill>
                  <a:srgbClr val="FFFF00"/>
                </a:solidFill>
                <a:effectLst>
                  <a:outerShdw blurRad="38100" dist="38100" dir="2700000" algn="tl">
                    <a:srgbClr val="000000">
                      <a:alpha val="43137"/>
                    </a:srgbClr>
                  </a:outerShdw>
                </a:effectLst>
                <a:latin typeface="Franklin Gothic Book" panose="020B0503020102020204" pitchFamily="34" charset="0"/>
              </a:rPr>
              <a:t>jako vačice. Ale to ne, to je </a:t>
            </a:r>
            <a:r>
              <a:rPr lang="cs-CZ" sz="2400" b="1" u="sng" dirty="0" smtClean="0">
                <a:solidFill>
                  <a:srgbClr val="FFFF00"/>
                </a:solidFill>
                <a:effectLst>
                  <a:outerShdw blurRad="38100" dist="38100" dir="2700000" algn="tl">
                    <a:srgbClr val="000000">
                      <a:alpha val="43137"/>
                    </a:srgbClr>
                  </a:outerShdw>
                </a:effectLst>
                <a:latin typeface="Franklin Gothic Book" panose="020B0503020102020204" pitchFamily="34" charset="0"/>
              </a:rPr>
              <a:t>lid,  </a:t>
            </a:r>
            <a:r>
              <a:rPr lang="cs-CZ" sz="2400" b="1" u="sng" dirty="0">
                <a:solidFill>
                  <a:srgbClr val="FFFF00"/>
                </a:solidFill>
                <a:effectLst>
                  <a:outerShdw blurRad="38100" dist="38100" dir="2700000" algn="tl">
                    <a:srgbClr val="000000">
                      <a:alpha val="43137"/>
                    </a:srgbClr>
                  </a:outerShdw>
                </a:effectLst>
                <a:latin typeface="Franklin Gothic Book" panose="020B0503020102020204" pitchFamily="34" charset="0"/>
              </a:rPr>
              <a:t>jimi chráněný, zdá se</a:t>
            </a:r>
            <a:r>
              <a:rPr lang="cs-CZ" sz="2400" b="1" dirty="0">
                <a:solidFill>
                  <a:srgbClr val="FFFF00"/>
                </a:solidFill>
                <a:effectLst>
                  <a:outerShdw blurRad="38100" dist="38100" dir="2700000" algn="tl">
                    <a:srgbClr val="000000">
                      <a:alpha val="43137"/>
                    </a:srgbClr>
                  </a:outerShdw>
                </a:effectLst>
                <a:latin typeface="Franklin Gothic Book" panose="020B0503020102020204" pitchFamily="34" charset="0"/>
              </a:rPr>
              <a:t>.</a:t>
            </a:r>
          </a:p>
          <a:p>
            <a:pPr algn="just"/>
            <a:endParaRPr lang="cs-CZ" sz="1200" b="1" dirty="0" smtClean="0">
              <a:solidFill>
                <a:srgbClr val="FFFF00"/>
              </a:solidFill>
              <a:effectLst>
                <a:outerShdw blurRad="38100" dist="38100" dir="2700000" algn="tl">
                  <a:srgbClr val="000000">
                    <a:alpha val="43137"/>
                  </a:srgbClr>
                </a:outerShdw>
              </a:effectLst>
              <a:latin typeface="Franklin Gothic Book" panose="020B0503020102020204" pitchFamily="34" charset="0"/>
            </a:endParaRPr>
          </a:p>
          <a:p>
            <a:pPr algn="just"/>
            <a:r>
              <a:rPr lang="cs-CZ" sz="2800" b="1" dirty="0" smtClean="0">
                <a:solidFill>
                  <a:srgbClr val="FFFF00"/>
                </a:solidFill>
                <a:effectLst>
                  <a:outerShdw blurRad="38100" dist="38100" dir="2700000" algn="tl">
                    <a:srgbClr val="000000">
                      <a:alpha val="43137"/>
                    </a:srgbClr>
                  </a:outerShdw>
                </a:effectLst>
                <a:latin typeface="Franklin Gothic Book" panose="020B0503020102020204" pitchFamily="34" charset="0"/>
              </a:rPr>
              <a:t>Tam </a:t>
            </a:r>
            <a:r>
              <a:rPr lang="cs-CZ" sz="2800" b="1" dirty="0">
                <a:solidFill>
                  <a:srgbClr val="FFFF00"/>
                </a:solidFill>
                <a:effectLst>
                  <a:outerShdw blurRad="38100" dist="38100" dir="2700000" algn="tl">
                    <a:srgbClr val="000000">
                      <a:alpha val="43137"/>
                    </a:srgbClr>
                  </a:outerShdw>
                </a:effectLst>
                <a:latin typeface="Franklin Gothic Book" panose="020B0503020102020204" pitchFamily="34" charset="0"/>
              </a:rPr>
              <a:t>míří neustálá potravinová a lékařská pomoc a na této explozi se tito </a:t>
            </a:r>
            <a:r>
              <a:rPr lang="cs-CZ" sz="2800" b="1" dirty="0" smtClean="0">
                <a:solidFill>
                  <a:srgbClr val="FFFF00"/>
                </a:solidFill>
                <a:effectLst>
                  <a:outerShdw blurRad="38100" dist="38100" dir="2700000" algn="tl">
                    <a:srgbClr val="000000">
                      <a:alpha val="43137"/>
                    </a:srgbClr>
                  </a:outerShdw>
                </a:effectLst>
                <a:latin typeface="Franklin Gothic Book" panose="020B0503020102020204" pitchFamily="34" charset="0"/>
              </a:rPr>
              <a:t> rádoby dobráci, přímo podílejí !!!</a:t>
            </a:r>
            <a:endParaRPr lang="cs-CZ" sz="2800" b="1" dirty="0">
              <a:solidFill>
                <a:srgbClr val="FFFF00"/>
              </a:solidFill>
              <a:effectLst>
                <a:outerShdw blurRad="38100" dist="38100" dir="2700000" algn="tl">
                  <a:srgbClr val="000000">
                    <a:alpha val="43137"/>
                  </a:srgbClr>
                </a:outerShdw>
              </a:effectLst>
              <a:latin typeface="Franklin Gothic Book" panose="020B0503020102020204" pitchFamily="34" charset="0"/>
            </a:endParaRPr>
          </a:p>
        </p:txBody>
      </p:sp>
      <p:sp>
        <p:nvSpPr>
          <p:cNvPr id="4" name="Zástupný symbol pro číslo snímku 3"/>
          <p:cNvSpPr>
            <a:spLocks noGrp="1"/>
          </p:cNvSpPr>
          <p:nvPr>
            <p:ph type="sldNum" sz="quarter" idx="12"/>
          </p:nvPr>
        </p:nvSpPr>
        <p:spPr/>
        <p:txBody>
          <a:bodyPr/>
          <a:lstStyle/>
          <a:p>
            <a:fld id="{D4001F59-9937-4735-92D3-75645F068BDB}" type="slidenum">
              <a:rPr lang="cs-CZ" smtClean="0"/>
              <a:t>4</a:t>
            </a:fld>
            <a:endParaRPr lang="cs-CZ"/>
          </a:p>
        </p:txBody>
      </p:sp>
    </p:spTree>
    <p:extLst>
      <p:ext uri="{BB962C8B-B14F-4D97-AF65-F5344CB8AC3E}">
        <p14:creationId xmlns:p14="http://schemas.microsoft.com/office/powerpoint/2010/main" val="1548573667"/>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type.wav"/>
          </p:stSnd>
        </p:sndAc>
      </p:transition>
    </mc:Choice>
    <mc:Fallback xmlns="">
      <p:transition spd="slow">
        <p:sndAc>
          <p:stSnd>
            <p:snd r:embed="rId3" name="typ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548680"/>
            <a:ext cx="8496944" cy="5693866"/>
          </a:xfrm>
          <a:prstGeom prst="rect">
            <a:avLst/>
          </a:prstGeom>
          <a:solidFill>
            <a:srgbClr val="FFFF00"/>
          </a:solidFill>
          <a:ln w="38100">
            <a:solidFill>
              <a:srgbClr val="FF00FF"/>
            </a:solidFill>
          </a:ln>
        </p:spPr>
        <p:txBody>
          <a:bodyPr wrap="square">
            <a:spAutoFit/>
          </a:bodyPr>
          <a:lstStyle/>
          <a:p>
            <a:pPr algn="just"/>
            <a:r>
              <a:rPr lang="cs-CZ" sz="2400" b="1" u="sng" dirty="0">
                <a:latin typeface="Franklin Gothic Book" panose="020B0503020102020204" pitchFamily="34" charset="0"/>
              </a:rPr>
              <a:t>Ne, nemohou to myslet vážně</a:t>
            </a:r>
            <a:r>
              <a:rPr lang="cs-CZ" sz="2400" b="1" dirty="0">
                <a:latin typeface="Franklin Gothic Book" panose="020B0503020102020204" pitchFamily="34" charset="0"/>
              </a:rPr>
              <a:t>. Domnívám se tedy, že celé to ekologické běsnění je jen snaha o vytvoření jakéhosi nového náboženství, pod jehož praporem se snaží sjednotit globalizovaný lid. </a:t>
            </a:r>
            <a:endParaRPr lang="cs-CZ" sz="2400" b="1" dirty="0" smtClean="0">
              <a:latin typeface="Franklin Gothic Book" panose="020B0503020102020204" pitchFamily="34" charset="0"/>
            </a:endParaRPr>
          </a:p>
          <a:p>
            <a:pPr algn="just"/>
            <a:endParaRPr lang="cs-CZ" sz="1200" b="1" dirty="0">
              <a:latin typeface="Franklin Gothic Book" panose="020B0503020102020204" pitchFamily="34" charset="0"/>
            </a:endParaRPr>
          </a:p>
          <a:p>
            <a:pPr algn="just"/>
            <a:r>
              <a:rPr lang="cs-CZ" sz="2000" b="1" dirty="0" smtClean="0">
                <a:solidFill>
                  <a:srgbClr val="FF0000"/>
                </a:solidFill>
                <a:latin typeface="Arial" panose="020B0604020202020204" pitchFamily="34" charset="0"/>
                <a:cs typeface="Arial" panose="020B0604020202020204" pitchFamily="34" charset="0"/>
              </a:rPr>
              <a:t>Ano</a:t>
            </a:r>
            <a:r>
              <a:rPr lang="cs-CZ" sz="2000" b="1" dirty="0">
                <a:solidFill>
                  <a:srgbClr val="FF0000"/>
                </a:solidFill>
                <a:latin typeface="Arial" panose="020B0604020202020204" pitchFamily="34" charset="0"/>
                <a:cs typeface="Arial" panose="020B0604020202020204" pitchFamily="34" charset="0"/>
              </a:rPr>
              <a:t>, my Evropané se většinou budeme chovat ekologicky i bez poučování. Budeme snižovat svoji spotřebu, pokud to bude nutné, budeme vyvíjet sofistikované, prostředí nezatěžující technologie, budeme se nejspíš vracet k šetrnému zemědělství, které nebude vyčerpávat půdu způsobem, aby se za pár let změnila v mrtvou hmotu. </a:t>
            </a:r>
            <a:endParaRPr lang="cs-CZ" sz="2000" b="1" dirty="0" smtClean="0">
              <a:solidFill>
                <a:srgbClr val="FF0000"/>
              </a:solidFill>
              <a:latin typeface="Arial" panose="020B0604020202020204" pitchFamily="34" charset="0"/>
              <a:cs typeface="Arial" panose="020B0604020202020204" pitchFamily="34" charset="0"/>
            </a:endParaRPr>
          </a:p>
          <a:p>
            <a:pPr algn="just"/>
            <a:endParaRPr lang="cs-CZ" sz="1600" b="1" dirty="0" smtClean="0">
              <a:latin typeface="Franklin Gothic Book" panose="020B0503020102020204" pitchFamily="34" charset="0"/>
            </a:endParaRPr>
          </a:p>
          <a:p>
            <a:pPr algn="just"/>
            <a:r>
              <a:rPr lang="cs-CZ" sz="2400" b="1" u="sng" dirty="0" smtClean="0">
                <a:latin typeface="Arial" panose="020B0604020202020204" pitchFamily="34" charset="0"/>
                <a:cs typeface="Arial" panose="020B0604020202020204" pitchFamily="34" charset="0"/>
              </a:rPr>
              <a:t>Ale </a:t>
            </a:r>
            <a:r>
              <a:rPr lang="cs-CZ" sz="2400" b="1" u="sng" dirty="0">
                <a:latin typeface="Arial" panose="020B0604020202020204" pitchFamily="34" charset="0"/>
                <a:cs typeface="Arial" panose="020B0604020202020204" pitchFamily="34" charset="0"/>
              </a:rPr>
              <a:t>bude nám to houby platné, pokud ta větší část světa bude stále větší</a:t>
            </a:r>
            <a:r>
              <a:rPr lang="cs-CZ" sz="2400" b="1" dirty="0">
                <a:latin typeface="Arial" panose="020B0604020202020204" pitchFamily="34" charset="0"/>
                <a:cs typeface="Arial" panose="020B0604020202020204" pitchFamily="34" charset="0"/>
              </a:rPr>
              <a:t>. Protože i nejekologičtěji se chovající lidé (</a:t>
            </a:r>
            <a:r>
              <a:rPr lang="cs-CZ" sz="2400" b="1" i="1" dirty="0">
                <a:latin typeface="Arial" panose="020B0604020202020204" pitchFamily="34" charset="0"/>
                <a:cs typeface="Arial" panose="020B0604020202020204" pitchFamily="34" charset="0"/>
              </a:rPr>
              <a:t>a já mám silné pochybnosti, že v přítomném okamžiku ukotvení lidé se tím vůbec budou ochotni trápit), potřebují jídlo, vodu a </a:t>
            </a:r>
            <a:r>
              <a:rPr lang="cs-CZ" sz="2400" b="1" i="1" dirty="0" smtClean="0">
                <a:latin typeface="Arial" panose="020B0604020202020204" pitchFamily="34" charset="0"/>
                <a:cs typeface="Arial" panose="020B0604020202020204" pitchFamily="34" charset="0"/>
              </a:rPr>
              <a:t>prostor !!</a:t>
            </a:r>
            <a:endParaRPr lang="cs-CZ" sz="2400" b="1" i="1" dirty="0">
              <a:latin typeface="Arial" panose="020B0604020202020204" pitchFamily="34" charset="0"/>
              <a:cs typeface="Arial" panose="020B0604020202020204" pitchFamily="34" charset="0"/>
            </a:endParaRPr>
          </a:p>
        </p:txBody>
      </p:sp>
      <p:sp>
        <p:nvSpPr>
          <p:cNvPr id="3" name="Zástupný symbol pro číslo snímku 2"/>
          <p:cNvSpPr>
            <a:spLocks noGrp="1"/>
          </p:cNvSpPr>
          <p:nvPr>
            <p:ph type="sldNum" sz="quarter" idx="12"/>
          </p:nvPr>
        </p:nvSpPr>
        <p:spPr/>
        <p:txBody>
          <a:bodyPr/>
          <a:lstStyle/>
          <a:p>
            <a:fld id="{D4001F59-9937-4735-92D3-75645F068BDB}" type="slidenum">
              <a:rPr lang="cs-CZ" smtClean="0"/>
              <a:t>5</a:t>
            </a:fld>
            <a:endParaRPr lang="cs-CZ"/>
          </a:p>
        </p:txBody>
      </p:sp>
    </p:spTree>
    <p:extLst>
      <p:ext uri="{BB962C8B-B14F-4D97-AF65-F5344CB8AC3E}">
        <p14:creationId xmlns:p14="http://schemas.microsoft.com/office/powerpoint/2010/main" val="1469000675"/>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type.wav"/>
          </p:stSnd>
        </p:sndAc>
      </p:transition>
    </mc:Choice>
    <mc:Fallback xmlns="">
      <p:transition spd="slow">
        <p:sndAc>
          <p:stSnd>
            <p:snd r:embed="rId3" name="typ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lumMod val="82000"/>
                <a:lumOff val="18000"/>
                <a:alpha val="32000"/>
              </a:srgbClr>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sp>
        <p:nvSpPr>
          <p:cNvPr id="2" name="Obdélník 1"/>
          <p:cNvSpPr/>
          <p:nvPr/>
        </p:nvSpPr>
        <p:spPr>
          <a:xfrm>
            <a:off x="323528" y="4869160"/>
            <a:ext cx="8280920" cy="1738938"/>
          </a:xfrm>
          <a:prstGeom prst="rect">
            <a:avLst/>
          </a:prstGeom>
          <a:solidFill>
            <a:srgbClr val="FFFF00"/>
          </a:solidFill>
          <a:effectLst>
            <a:glow rad="228600">
              <a:schemeClr val="accent2">
                <a:satMod val="175000"/>
                <a:alpha val="40000"/>
              </a:schemeClr>
            </a:glow>
          </a:effectLst>
        </p:spPr>
        <p:txBody>
          <a:bodyPr wrap="square">
            <a:spAutoFit/>
          </a:bodyPr>
          <a:lstStyle/>
          <a:p>
            <a:endParaRPr lang="cs-CZ" sz="1100" dirty="0"/>
          </a:p>
          <a:p>
            <a:pPr algn="just"/>
            <a:r>
              <a:rPr lang="cs-CZ" sz="2400" b="1" dirty="0">
                <a:latin typeface="Franklin Gothic Book" panose="020B0503020102020204" pitchFamily="34" charset="0"/>
              </a:rPr>
              <a:t>Afrika má dost zdrojů na to uživit takové počty lidí jaké v ní žily například v roce 1950. </a:t>
            </a:r>
            <a:r>
              <a:rPr lang="cs-CZ" sz="2400" b="1" u="sng" dirty="0">
                <a:solidFill>
                  <a:srgbClr val="FF0000"/>
                </a:solidFill>
                <a:latin typeface="Franklin Gothic Book" panose="020B0503020102020204" pitchFamily="34" charset="0"/>
              </a:rPr>
              <a:t>A naopak, žádný kontinent nemá dostatek zdrojů, aby uživil masu lidí, která se každých 50 let zdvojnásobí.</a:t>
            </a:r>
          </a:p>
        </p:txBody>
      </p:sp>
      <p:sp>
        <p:nvSpPr>
          <p:cNvPr id="3" name="Obdélník 2"/>
          <p:cNvSpPr/>
          <p:nvPr/>
        </p:nvSpPr>
        <p:spPr>
          <a:xfrm>
            <a:off x="323528" y="1124744"/>
            <a:ext cx="8280920" cy="2492990"/>
          </a:xfrm>
          <a:prstGeom prst="rect">
            <a:avLst/>
          </a:prstGeom>
          <a:blipFill>
            <a:blip r:embed="rId3"/>
            <a:tile tx="0" ty="0" sx="100000" sy="100000" flip="none" algn="tl"/>
          </a:blipFill>
        </p:spPr>
        <p:txBody>
          <a:bodyPr wrap="square">
            <a:spAutoFit/>
          </a:bodyPr>
          <a:lstStyle/>
          <a:p>
            <a:endParaRPr lang="cs-CZ" sz="1000" b="1" dirty="0"/>
          </a:p>
          <a:p>
            <a:pPr algn="just"/>
            <a:r>
              <a:rPr lang="cs-CZ" sz="2400" b="1" dirty="0">
                <a:solidFill>
                  <a:srgbClr val="FF0000"/>
                </a:solidFill>
                <a:latin typeface="Franklin Gothic Book" panose="020B0503020102020204" pitchFamily="34" charset="0"/>
              </a:rPr>
              <a:t>V těchto souvislostech se mi jeví jako zajímavé, jak nyní všichni řeší klimatické změny, jak bude v Africe nedostatek a jak se tedy máme připravit na migrační vlny. </a:t>
            </a:r>
            <a:r>
              <a:rPr lang="cs-CZ" sz="2400" b="1" dirty="0" smtClean="0">
                <a:solidFill>
                  <a:srgbClr val="FF0000"/>
                </a:solidFill>
                <a:latin typeface="Franklin Gothic Book" panose="020B0503020102020204" pitchFamily="34" charset="0"/>
              </a:rPr>
              <a:t>Nikdo </a:t>
            </a:r>
            <a:r>
              <a:rPr lang="cs-CZ" sz="2400" b="1" dirty="0">
                <a:solidFill>
                  <a:srgbClr val="FF0000"/>
                </a:solidFill>
                <a:latin typeface="Franklin Gothic Book" panose="020B0503020102020204" pitchFamily="34" charset="0"/>
              </a:rPr>
              <a:t>z těchto futurologů </a:t>
            </a:r>
            <a:r>
              <a:rPr lang="cs-CZ" sz="2400" b="1" dirty="0" smtClean="0">
                <a:solidFill>
                  <a:srgbClr val="FF0000"/>
                </a:solidFill>
                <a:latin typeface="Franklin Gothic Book" panose="020B0503020102020204" pitchFamily="34" charset="0"/>
              </a:rPr>
              <a:t>se zatím </a:t>
            </a:r>
            <a:r>
              <a:rPr lang="cs-CZ" sz="2400" b="1" dirty="0">
                <a:solidFill>
                  <a:srgbClr val="FF0000"/>
                </a:solidFill>
                <a:latin typeface="Franklin Gothic Book" panose="020B0503020102020204" pitchFamily="34" charset="0"/>
              </a:rPr>
              <a:t>nezmínil, že existuje daleko bezpečnější řešení problému, než je přesun mas lidí na nejhustěji zalidněný kontinent</a:t>
            </a:r>
            <a:r>
              <a:rPr lang="cs-CZ" sz="2000" b="1" dirty="0">
                <a:solidFill>
                  <a:srgbClr val="FF0000"/>
                </a:solidFill>
              </a:rPr>
              <a:t>.</a:t>
            </a:r>
          </a:p>
        </p:txBody>
      </p:sp>
      <p:sp>
        <p:nvSpPr>
          <p:cNvPr id="4" name="Obdélník 3"/>
          <p:cNvSpPr/>
          <p:nvPr/>
        </p:nvSpPr>
        <p:spPr>
          <a:xfrm>
            <a:off x="323528" y="332656"/>
            <a:ext cx="8280920" cy="523220"/>
          </a:xfrm>
          <a:prstGeom prst="rect">
            <a:avLst/>
          </a:prstGeom>
          <a:solidFill>
            <a:srgbClr val="FFFF00"/>
          </a:solidFill>
          <a:ln w="38100">
            <a:solidFill>
              <a:srgbClr val="FF00FF"/>
            </a:solidFill>
          </a:ln>
        </p:spPr>
        <p:txBody>
          <a:bodyPr wrap="square">
            <a:spAutoFit/>
          </a:bodyPr>
          <a:lstStyle/>
          <a:p>
            <a:pPr algn="ctr"/>
            <a:r>
              <a:rPr lang="cs-CZ" sz="2800" dirty="0"/>
              <a:t>Pokud jich bude příliš, nakonec </a:t>
            </a:r>
            <a:r>
              <a:rPr lang="cs-CZ" sz="2800" dirty="0" smtClean="0"/>
              <a:t>tuto </a:t>
            </a:r>
            <a:r>
              <a:rPr lang="cs-CZ" sz="2800" dirty="0"/>
              <a:t>planetu sežerou.</a:t>
            </a:r>
          </a:p>
        </p:txBody>
      </p:sp>
      <p:sp>
        <p:nvSpPr>
          <p:cNvPr id="5" name="Obdélník 4"/>
          <p:cNvSpPr/>
          <p:nvPr/>
        </p:nvSpPr>
        <p:spPr>
          <a:xfrm>
            <a:off x="1956881" y="3933056"/>
            <a:ext cx="5290872" cy="523220"/>
          </a:xfrm>
          <a:prstGeom prst="rect">
            <a:avLst/>
          </a:prstGeom>
          <a:solidFill>
            <a:srgbClr val="FFFF00"/>
          </a:solidFill>
          <a:scene3d>
            <a:camera prst="orthographicFront"/>
            <a:lightRig rig="threePt" dir="t"/>
          </a:scene3d>
          <a:sp3d>
            <a:bevelT prst="slope"/>
          </a:sp3d>
        </p:spPr>
        <p:txBody>
          <a:bodyPr wrap="none">
            <a:spAutoFit/>
          </a:bodyPr>
          <a:lstStyle/>
          <a:p>
            <a:r>
              <a:rPr lang="cs-CZ" sz="2800" dirty="0"/>
              <a:t>Prostě změnit reprodukční chování</a:t>
            </a:r>
            <a:r>
              <a:rPr lang="cs-CZ" dirty="0"/>
              <a:t>.</a:t>
            </a:r>
          </a:p>
        </p:txBody>
      </p:sp>
      <p:sp>
        <p:nvSpPr>
          <p:cNvPr id="6" name="Zástupný symbol pro číslo snímku 5"/>
          <p:cNvSpPr>
            <a:spLocks noGrp="1"/>
          </p:cNvSpPr>
          <p:nvPr>
            <p:ph type="sldNum" sz="quarter" idx="12"/>
          </p:nvPr>
        </p:nvSpPr>
        <p:spPr/>
        <p:txBody>
          <a:bodyPr/>
          <a:lstStyle/>
          <a:p>
            <a:fld id="{D4001F59-9937-4735-92D3-75645F068BDB}" type="slidenum">
              <a:rPr lang="cs-CZ" smtClean="0"/>
              <a:t>6</a:t>
            </a:fld>
            <a:endParaRPr lang="cs-CZ"/>
          </a:p>
        </p:txBody>
      </p:sp>
    </p:spTree>
    <p:extLst>
      <p:ext uri="{BB962C8B-B14F-4D97-AF65-F5344CB8AC3E}">
        <p14:creationId xmlns:p14="http://schemas.microsoft.com/office/powerpoint/2010/main" val="1684357035"/>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type.wav"/>
          </p:stSnd>
        </p:sndAc>
      </p:transition>
    </mc:Choice>
    <mc:Fallback xmlns="">
      <p:transition spd="slow">
        <p:sndAc>
          <p:stSnd>
            <p:snd r:embed="rId4" name="typ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alpha val="66000"/>
          </a:schemeClr>
        </a:solidFill>
        <a:effectLst/>
      </p:bgPr>
    </p:bg>
    <p:spTree>
      <p:nvGrpSpPr>
        <p:cNvPr id="1" name=""/>
        <p:cNvGrpSpPr/>
        <p:nvPr/>
      </p:nvGrpSpPr>
      <p:grpSpPr>
        <a:xfrm>
          <a:off x="0" y="0"/>
          <a:ext cx="0" cy="0"/>
          <a:chOff x="0" y="0"/>
          <a:chExt cx="0" cy="0"/>
        </a:xfrm>
      </p:grpSpPr>
      <p:sp>
        <p:nvSpPr>
          <p:cNvPr id="2" name="Obdélník 1"/>
          <p:cNvSpPr/>
          <p:nvPr/>
        </p:nvSpPr>
        <p:spPr>
          <a:xfrm>
            <a:off x="251520" y="908720"/>
            <a:ext cx="8496944"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cs-CZ" sz="2000" dirty="0" smtClean="0">
                <a:latin typeface="Lucida Sans Unicode" panose="020B0602030504020204" pitchFamily="34" charset="0"/>
                <a:cs typeface="Lucida Sans Unicode" panose="020B0602030504020204" pitchFamily="34" charset="0"/>
              </a:rPr>
              <a:t>Kromě </a:t>
            </a:r>
            <a:r>
              <a:rPr lang="cs-CZ" sz="2000" dirty="0">
                <a:latin typeface="Lucida Sans Unicode" panose="020B0602030504020204" pitchFamily="34" charset="0"/>
                <a:cs typeface="Lucida Sans Unicode" panose="020B0602030504020204" pitchFamily="34" charset="0"/>
              </a:rPr>
              <a:t>růstu populace rostou extrémně nároky na zdroje a množství odpadů na jednotlivce. A to je náš příspěvek k sebezničení. Naše vynalézavost pracovitost, touha po pohodlí a luxusu. </a:t>
            </a:r>
            <a:endParaRPr lang="cs-CZ" sz="2000" dirty="0" smtClean="0">
              <a:latin typeface="Lucida Sans Unicode" panose="020B0602030504020204" pitchFamily="34" charset="0"/>
              <a:cs typeface="Lucida Sans Unicode" panose="020B0602030504020204" pitchFamily="34" charset="0"/>
            </a:endParaRPr>
          </a:p>
          <a:p>
            <a:pPr algn="just"/>
            <a:endParaRPr lang="cs-CZ" sz="800" dirty="0">
              <a:latin typeface="Lucida Sans Unicode" panose="020B0602030504020204" pitchFamily="34" charset="0"/>
              <a:cs typeface="Lucida Sans Unicode" panose="020B0602030504020204" pitchFamily="34" charset="0"/>
            </a:endParaRPr>
          </a:p>
          <a:p>
            <a:pPr algn="just"/>
            <a:r>
              <a:rPr lang="cs-CZ" sz="2000" dirty="0" smtClean="0">
                <a:latin typeface="Lucida Sans Unicode" panose="020B0602030504020204" pitchFamily="34" charset="0"/>
                <a:cs typeface="Lucida Sans Unicode" panose="020B0602030504020204" pitchFamily="34" charset="0"/>
              </a:rPr>
              <a:t>Zmíněné </a:t>
            </a:r>
            <a:r>
              <a:rPr lang="cs-CZ" sz="2000" dirty="0">
                <a:latin typeface="Lucida Sans Unicode" panose="020B0602030504020204" pitchFamily="34" charset="0"/>
                <a:cs typeface="Lucida Sans Unicode" panose="020B0602030504020204" pitchFamily="34" charset="0"/>
              </a:rPr>
              <a:t>národy či etnika přebírají náš neskromný způsob života – aniž by se přičinily vynalézavostí a pracovitostí, </a:t>
            </a:r>
            <a:r>
              <a:rPr lang="cs-CZ" sz="2000" u="sng" dirty="0">
                <a:latin typeface="Lucida Sans Unicode" panose="020B0602030504020204" pitchFamily="34" charset="0"/>
                <a:cs typeface="Lucida Sans Unicode" panose="020B0602030504020204" pitchFamily="34" charset="0"/>
              </a:rPr>
              <a:t>a ještě mají dojem, že mají právo na stejnou úroveň jako my a že my jim to musíme </a:t>
            </a:r>
            <a:r>
              <a:rPr lang="cs-CZ" sz="2000" u="sng" dirty="0" smtClean="0">
                <a:latin typeface="Lucida Sans Unicode" panose="020B0602030504020204" pitchFamily="34" charset="0"/>
                <a:cs typeface="Lucida Sans Unicode" panose="020B0602030504020204" pitchFamily="34" charset="0"/>
              </a:rPr>
              <a:t>zajistit !! </a:t>
            </a:r>
            <a:endParaRPr lang="cs-CZ" sz="2000" u="sng" dirty="0">
              <a:latin typeface="Lucida Sans Unicode" panose="020B0602030504020204" pitchFamily="34" charset="0"/>
              <a:cs typeface="Lucida Sans Unicode" panose="020B0602030504020204" pitchFamily="34" charset="0"/>
            </a:endParaRPr>
          </a:p>
        </p:txBody>
      </p:sp>
      <p:sp>
        <p:nvSpPr>
          <p:cNvPr id="3" name="Obdélník 2"/>
          <p:cNvSpPr/>
          <p:nvPr/>
        </p:nvSpPr>
        <p:spPr>
          <a:xfrm>
            <a:off x="251520" y="3573016"/>
            <a:ext cx="8496944"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cs-CZ" sz="2000" dirty="0">
                <a:latin typeface="Arial" panose="020B0604020202020204" pitchFamily="34" charset="0"/>
                <a:cs typeface="Arial" panose="020B0604020202020204" pitchFamily="34" charset="0"/>
              </a:rPr>
              <a:t>My se s tím budeme těžko potýkat, kvůli hamižnosti a </a:t>
            </a:r>
            <a:r>
              <a:rPr lang="cs-CZ" sz="2000" dirty="0" smtClean="0">
                <a:latin typeface="Arial" panose="020B0604020202020204" pitchFamily="34" charset="0"/>
                <a:cs typeface="Arial" panose="020B0604020202020204" pitchFamily="34" charset="0"/>
              </a:rPr>
              <a:t>neskromnosti. Od </a:t>
            </a:r>
            <a:r>
              <a:rPr lang="cs-CZ" sz="2000" dirty="0">
                <a:latin typeface="Arial" panose="020B0604020202020204" pitchFamily="34" charset="0"/>
                <a:cs typeface="Arial" panose="020B0604020202020204" pitchFamily="34" charset="0"/>
              </a:rPr>
              <a:t>výše zmíněných to ani nelze očekávat. </a:t>
            </a:r>
            <a:r>
              <a:rPr lang="cs-CZ" sz="2000" u="sng" dirty="0">
                <a:latin typeface="Arial" panose="020B0604020202020204" pitchFamily="34" charset="0"/>
                <a:cs typeface="Arial" panose="020B0604020202020204" pitchFamily="34" charset="0"/>
              </a:rPr>
              <a:t>Zejména nás, chudší bělochy, ohrožuje ještě výprodej naší půdy, zdrojů, podniků těmi bohatšími. Jak třeba </a:t>
            </a:r>
            <a:r>
              <a:rPr lang="cs-CZ" sz="2000" u="sng" dirty="0" smtClean="0">
                <a:latin typeface="Arial" panose="020B0604020202020204" pitchFamily="34" charset="0"/>
                <a:cs typeface="Arial" panose="020B0604020202020204" pitchFamily="34" charset="0"/>
              </a:rPr>
              <a:t>jsou Němci</a:t>
            </a:r>
            <a:r>
              <a:rPr lang="cs-CZ" sz="2000" u="sng" dirty="0">
                <a:latin typeface="Arial" panose="020B0604020202020204" pitchFamily="34" charset="0"/>
                <a:cs typeface="Arial" panose="020B0604020202020204" pitchFamily="34" charset="0"/>
              </a:rPr>
              <a:t>, tak Číňany, nebo Araby.</a:t>
            </a:r>
          </a:p>
        </p:txBody>
      </p:sp>
      <p:sp>
        <p:nvSpPr>
          <p:cNvPr id="4" name="Obdélník 3"/>
          <p:cNvSpPr/>
          <p:nvPr/>
        </p:nvSpPr>
        <p:spPr>
          <a:xfrm>
            <a:off x="251520" y="5360442"/>
            <a:ext cx="8496943" cy="1015663"/>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cs-CZ" sz="2000" b="1" dirty="0">
                <a:solidFill>
                  <a:srgbClr val="FF0000"/>
                </a:solidFill>
                <a:latin typeface="Lucida Sans Unicode" panose="020B0602030504020204" pitchFamily="34" charset="0"/>
                <a:cs typeface="Lucida Sans Unicode" panose="020B0602030504020204" pitchFamily="34" charset="0"/>
              </a:rPr>
              <a:t>Takže jde o boj o životní prostředí, zdroje a o </a:t>
            </a:r>
            <a:r>
              <a:rPr lang="cs-CZ" sz="2000" b="1" dirty="0" smtClean="0">
                <a:solidFill>
                  <a:srgbClr val="FF0000"/>
                </a:solidFill>
                <a:latin typeface="Lucida Sans Unicode" panose="020B0602030504020204" pitchFamily="34" charset="0"/>
                <a:cs typeface="Lucida Sans Unicode" panose="020B0602030504020204" pitchFamily="34" charset="0"/>
              </a:rPr>
              <a:t>naši vlastní existenci !! Ten </a:t>
            </a:r>
            <a:r>
              <a:rPr lang="cs-CZ" sz="2000" b="1" dirty="0">
                <a:solidFill>
                  <a:srgbClr val="FF0000"/>
                </a:solidFill>
                <a:latin typeface="Lucida Sans Unicode" panose="020B0602030504020204" pitchFamily="34" charset="0"/>
                <a:cs typeface="Lucida Sans Unicode" panose="020B0602030504020204" pitchFamily="34" charset="0"/>
              </a:rPr>
              <a:t>boj už začal, ale někteří z nás stojí na straně protivníků pod debilními hesly a ostatní jako by si to neuvědomovali !!!</a:t>
            </a:r>
          </a:p>
        </p:txBody>
      </p:sp>
      <p:sp>
        <p:nvSpPr>
          <p:cNvPr id="5" name="Obdélník 4"/>
          <p:cNvSpPr/>
          <p:nvPr/>
        </p:nvSpPr>
        <p:spPr>
          <a:xfrm>
            <a:off x="412439" y="288832"/>
            <a:ext cx="3124573" cy="461665"/>
          </a:xfrm>
          <a:prstGeom prst="rect">
            <a:avLst/>
          </a:prstGeom>
          <a:solidFill>
            <a:srgbClr val="FFFF00"/>
          </a:solidFill>
        </p:spPr>
        <p:txBody>
          <a:bodyPr wrap="none">
            <a:spAutoFit/>
          </a:bodyPr>
          <a:lstStyle/>
          <a:p>
            <a:r>
              <a:rPr lang="cs-CZ" sz="2400" b="1" dirty="0">
                <a:solidFill>
                  <a:srgbClr val="FF00FF"/>
                </a:solidFill>
                <a:latin typeface="Arial" panose="020B0604020202020204" pitchFamily="34" charset="0"/>
                <a:cs typeface="Arial" panose="020B0604020202020204" pitchFamily="34" charset="0"/>
              </a:rPr>
              <a:t>Já bych ještě dodal:</a:t>
            </a:r>
          </a:p>
        </p:txBody>
      </p:sp>
      <p:sp>
        <p:nvSpPr>
          <p:cNvPr id="6" name="Zástupný symbol pro číslo snímku 5"/>
          <p:cNvSpPr>
            <a:spLocks noGrp="1"/>
          </p:cNvSpPr>
          <p:nvPr>
            <p:ph type="sldNum" sz="quarter" idx="12"/>
          </p:nvPr>
        </p:nvSpPr>
        <p:spPr/>
        <p:txBody>
          <a:bodyPr/>
          <a:lstStyle/>
          <a:p>
            <a:fld id="{D4001F59-9937-4735-92D3-75645F068BDB}" type="slidenum">
              <a:rPr lang="cs-CZ" smtClean="0"/>
              <a:t>7</a:t>
            </a:fld>
            <a:endParaRPr lang="cs-CZ"/>
          </a:p>
        </p:txBody>
      </p:sp>
    </p:spTree>
    <p:extLst>
      <p:ext uri="{BB962C8B-B14F-4D97-AF65-F5344CB8AC3E}">
        <p14:creationId xmlns:p14="http://schemas.microsoft.com/office/powerpoint/2010/main" val="1752777750"/>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type.wav"/>
          </p:stSnd>
        </p:sndAc>
      </p:transition>
    </mc:Choice>
    <mc:Fallback xmlns="">
      <p:transition spd="slow">
        <p:sndAc>
          <p:stSnd>
            <p:snd r:embed="rId3" name="type.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D4001F59-9937-4735-92D3-75645F068BDB}" type="slidenum">
              <a:rPr lang="cs-CZ" smtClean="0"/>
              <a:t>8</a:t>
            </a:fld>
            <a:endParaRPr lang="cs-CZ"/>
          </a:p>
        </p:txBody>
      </p:sp>
      <p:sp>
        <p:nvSpPr>
          <p:cNvPr id="3" name="Obdélník 2"/>
          <p:cNvSpPr/>
          <p:nvPr/>
        </p:nvSpPr>
        <p:spPr>
          <a:xfrm>
            <a:off x="251520" y="921945"/>
            <a:ext cx="8496944"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cs-CZ" sz="2000" dirty="0" smtClean="0">
                <a:latin typeface="Arial" panose="020B0604020202020204" pitchFamily="34" charset="0"/>
                <a:cs typeface="Arial" panose="020B0604020202020204" pitchFamily="34" charset="0"/>
              </a:rPr>
              <a:t>Evropa </a:t>
            </a:r>
            <a:r>
              <a:rPr lang="cs-CZ" sz="2000" dirty="0">
                <a:latin typeface="Arial" panose="020B0604020202020204" pitchFamily="34" charset="0"/>
                <a:cs typeface="Arial" panose="020B0604020202020204" pitchFamily="34" charset="0"/>
              </a:rPr>
              <a:t>páchá sebevraždu nezávisle na počtech imigrantů. </a:t>
            </a:r>
            <a:r>
              <a:rPr lang="cs-CZ" sz="2000" u="sng" dirty="0">
                <a:latin typeface="Arial" panose="020B0604020202020204" pitchFamily="34" charset="0"/>
                <a:cs typeface="Arial" panose="020B0604020202020204" pitchFamily="34" charset="0"/>
              </a:rPr>
              <a:t>Sebevražedná je její </a:t>
            </a:r>
            <a:r>
              <a:rPr lang="cs-CZ" sz="2000" u="sng" dirty="0" smtClean="0">
                <a:latin typeface="Arial" panose="020B0604020202020204" pitchFamily="34" charset="0"/>
                <a:cs typeface="Arial" panose="020B0604020202020204" pitchFamily="34" charset="0"/>
              </a:rPr>
              <a:t>demografická </a:t>
            </a:r>
            <a:r>
              <a:rPr lang="cs-CZ" sz="2000" u="sng" dirty="0">
                <a:latin typeface="Arial" panose="020B0604020202020204" pitchFamily="34" charset="0"/>
                <a:cs typeface="Arial" panose="020B0604020202020204" pitchFamily="34" charset="0"/>
              </a:rPr>
              <a:t>politika</a:t>
            </a:r>
            <a:r>
              <a:rPr lang="cs-CZ" sz="2000" dirty="0">
                <a:latin typeface="Arial" panose="020B0604020202020204" pitchFamily="34" charset="0"/>
                <a:cs typeface="Arial" panose="020B0604020202020204" pitchFamily="34" charset="0"/>
              </a:rPr>
              <a:t>. Evropané nemají rádi své děti, jinak by nemohli mít porodnost na úrovni 1,3 na rodinu. </a:t>
            </a:r>
            <a:r>
              <a:rPr lang="cs-CZ" sz="2000" dirty="0">
                <a:solidFill>
                  <a:srgbClr val="FF0000"/>
                </a:solidFill>
                <a:latin typeface="Arial" panose="020B0604020202020204" pitchFamily="34" charset="0"/>
                <a:cs typeface="Arial" panose="020B0604020202020204" pitchFamily="34" charset="0"/>
              </a:rPr>
              <a:t>Za 30 let totiž jejich děti budou pracovat převážně na to, aby uživili </a:t>
            </a:r>
            <a:r>
              <a:rPr lang="cs-CZ" sz="2000" dirty="0" smtClean="0">
                <a:solidFill>
                  <a:srgbClr val="FF0000"/>
                </a:solidFill>
                <a:latin typeface="Arial" panose="020B0604020202020204" pitchFamily="34" charset="0"/>
                <a:cs typeface="Arial" panose="020B0604020202020204" pitchFamily="34" charset="0"/>
              </a:rPr>
              <a:t>své důchodce</a:t>
            </a:r>
            <a:r>
              <a:rPr lang="cs-CZ" sz="2000" dirty="0">
                <a:solidFill>
                  <a:srgbClr val="FF0000"/>
                </a:solidFill>
                <a:latin typeface="Arial" panose="020B0604020202020204" pitchFamily="34" charset="0"/>
                <a:cs typeface="Arial" panose="020B0604020202020204" pitchFamily="34" charset="0"/>
              </a:rPr>
              <a:t>, jichž bude 65 ze </a:t>
            </a:r>
            <a:r>
              <a:rPr lang="cs-CZ" sz="2000" dirty="0" smtClean="0">
                <a:solidFill>
                  <a:srgbClr val="FF0000"/>
                </a:solidFill>
                <a:latin typeface="Arial" panose="020B0604020202020204" pitchFamily="34" charset="0"/>
                <a:cs typeface="Arial" panose="020B0604020202020204" pitchFamily="34" charset="0"/>
              </a:rPr>
              <a:t>100 obyvatel !!!</a:t>
            </a:r>
            <a:endParaRPr lang="cs-CZ" sz="2000" dirty="0">
              <a:solidFill>
                <a:srgbClr val="FF0000"/>
              </a:solidFill>
              <a:latin typeface="Arial" panose="020B0604020202020204" pitchFamily="34" charset="0"/>
              <a:cs typeface="Arial" panose="020B0604020202020204" pitchFamily="34" charset="0"/>
            </a:endParaRPr>
          </a:p>
        </p:txBody>
      </p:sp>
      <p:sp>
        <p:nvSpPr>
          <p:cNvPr id="4" name="Obdélník 3"/>
          <p:cNvSpPr/>
          <p:nvPr/>
        </p:nvSpPr>
        <p:spPr>
          <a:xfrm>
            <a:off x="251520" y="2708920"/>
            <a:ext cx="864096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cs-CZ" sz="2000" dirty="0">
                <a:latin typeface="Arial" panose="020B0604020202020204" pitchFamily="34" charset="0"/>
                <a:cs typeface="Arial" panose="020B0604020202020204" pitchFamily="34" charset="0"/>
              </a:rPr>
              <a:t>Druhou známkou probíhající sebevraždy je rezignace na evropské hodnoty. Evropané již nejsou hrdí na vlastní duchovní dědictví. Místo hrdosti na hodnoty, zvyklosti, úsilí, jež jim zajistily ve všech smyslech bohatý život, rozhodli se pro „</a:t>
            </a:r>
            <a:r>
              <a:rPr lang="cs-CZ" sz="2000" dirty="0" err="1">
                <a:latin typeface="Arial" panose="020B0604020202020204" pitchFamily="34" charset="0"/>
                <a:cs typeface="Arial" panose="020B0604020202020204" pitchFamily="34" charset="0"/>
              </a:rPr>
              <a:t>multikulti</a:t>
            </a:r>
            <a:r>
              <a:rPr lang="cs-CZ" sz="2000" dirty="0">
                <a:latin typeface="Arial" panose="020B0604020202020204" pitchFamily="34" charset="0"/>
                <a:cs typeface="Arial" panose="020B0604020202020204" pitchFamily="34" charset="0"/>
              </a:rPr>
              <a:t>“ mentalitu, která již ne-rozlišuje kulturní a sociální vymoženosti podle dosažené úrovně</a:t>
            </a:r>
            <a:r>
              <a:rPr lang="cs-CZ" sz="2400" dirty="0">
                <a:latin typeface="Arial" panose="020B0604020202020204" pitchFamily="34" charset="0"/>
                <a:cs typeface="Arial" panose="020B0604020202020204" pitchFamily="34" charset="0"/>
              </a:rPr>
              <a:t>. </a:t>
            </a:r>
          </a:p>
        </p:txBody>
      </p:sp>
      <p:sp>
        <p:nvSpPr>
          <p:cNvPr id="5" name="Obdélník 4"/>
          <p:cNvSpPr/>
          <p:nvPr/>
        </p:nvSpPr>
        <p:spPr>
          <a:xfrm>
            <a:off x="251520" y="4622087"/>
            <a:ext cx="8640960" cy="1938992"/>
          </a:xfrm>
          <a:prstGeom prst="rect">
            <a:avLst/>
          </a:prstGeom>
          <a:solidFill>
            <a:srgbClr val="66FF66"/>
          </a:solidFill>
        </p:spPr>
        <p:txBody>
          <a:bodyPr wrap="square">
            <a:spAutoFit/>
          </a:bodyPr>
          <a:lstStyle/>
          <a:p>
            <a:pPr algn="just"/>
            <a:r>
              <a:rPr lang="cs-CZ" sz="2000" dirty="0">
                <a:latin typeface="Arial" panose="020B0604020202020204" pitchFamily="34" charset="0"/>
                <a:cs typeface="Arial" panose="020B0604020202020204" pitchFamily="34" charset="0"/>
              </a:rPr>
              <a:t>Arabští běženci, kteří se domáhají vstupu do Evropy, nechtějí být jedněmi z </a:t>
            </a:r>
            <a:r>
              <a:rPr lang="cs-CZ" sz="2000" dirty="0" smtClean="0">
                <a:latin typeface="Arial" panose="020B0604020202020204" pitchFamily="34" charset="0"/>
                <a:cs typeface="Arial" panose="020B0604020202020204" pitchFamily="34" charset="0"/>
              </a:rPr>
              <a:t>nás</a:t>
            </a:r>
            <a:r>
              <a:rPr lang="cs-CZ" sz="2000" dirty="0">
                <a:latin typeface="Arial" panose="020B0604020202020204" pitchFamily="34" charset="0"/>
                <a:cs typeface="Arial" panose="020B0604020202020204" pitchFamily="34" charset="0"/>
              </a:rPr>
              <a:t>, nechtějí sdílet </a:t>
            </a:r>
            <a:r>
              <a:rPr lang="cs-CZ" sz="2000" dirty="0" smtClean="0">
                <a:latin typeface="Arial" panose="020B0604020202020204" pitchFamily="34" charset="0"/>
                <a:cs typeface="Arial" panose="020B0604020202020204" pitchFamily="34" charset="0"/>
              </a:rPr>
              <a:t>naši </a:t>
            </a:r>
            <a:r>
              <a:rPr lang="cs-CZ" sz="2000" dirty="0">
                <a:latin typeface="Arial" panose="020B0604020202020204" pitchFamily="34" charset="0"/>
                <a:cs typeface="Arial" panose="020B0604020202020204" pitchFamily="34" charset="0"/>
              </a:rPr>
              <a:t>kulturu, chtějí </a:t>
            </a:r>
            <a:r>
              <a:rPr lang="cs-CZ" sz="2000" dirty="0" smtClean="0">
                <a:latin typeface="Arial" panose="020B0604020202020204" pitchFamily="34" charset="0"/>
                <a:cs typeface="Arial" panose="020B0604020202020204" pitchFamily="34" charset="0"/>
              </a:rPr>
              <a:t>naši </a:t>
            </a:r>
            <a:r>
              <a:rPr lang="cs-CZ" sz="2000" dirty="0">
                <a:latin typeface="Arial" panose="020B0604020202020204" pitchFamily="34" charset="0"/>
                <a:cs typeface="Arial" panose="020B0604020202020204" pitchFamily="34" charset="0"/>
              </a:rPr>
              <a:t>kulturu změnit do té míry, že Evropa už nikdy nebude </a:t>
            </a:r>
            <a:r>
              <a:rPr lang="cs-CZ" sz="2000" dirty="0" smtClean="0">
                <a:latin typeface="Arial" panose="020B0604020202020204" pitchFamily="34" charset="0"/>
                <a:cs typeface="Arial" panose="020B0604020202020204" pitchFamily="34" charset="0"/>
              </a:rPr>
              <a:t>Evropou</a:t>
            </a:r>
            <a:r>
              <a:rPr lang="cs-CZ" sz="2000" dirty="0">
                <a:latin typeface="Arial" panose="020B0604020202020204" pitchFamily="34" charset="0"/>
                <a:cs typeface="Arial" panose="020B0604020202020204" pitchFamily="34" charset="0"/>
              </a:rPr>
              <a:t>. Ti, kdo dnes přicházejí na evropský kontinent, nemají pocit sounáležitosti se zdejším kulturním dědictvím ani ho mít nechtějí. Přinášejí s sebou kulturu, jež se s </a:t>
            </a:r>
            <a:r>
              <a:rPr lang="cs-CZ" sz="2000" dirty="0" smtClean="0">
                <a:latin typeface="Arial" panose="020B0604020202020204" pitchFamily="34" charset="0"/>
                <a:cs typeface="Arial" panose="020B0604020202020204" pitchFamily="34" charset="0"/>
              </a:rPr>
              <a:t>ní </a:t>
            </a:r>
            <a:r>
              <a:rPr lang="cs-CZ" sz="2000" dirty="0">
                <a:latin typeface="Arial" panose="020B0604020202020204" pitchFamily="34" charset="0"/>
                <a:cs typeface="Arial" panose="020B0604020202020204" pitchFamily="34" charset="0"/>
              </a:rPr>
              <a:t>nutně </a:t>
            </a:r>
            <a:r>
              <a:rPr lang="cs-CZ" sz="2000" dirty="0" smtClean="0">
                <a:latin typeface="Arial" panose="020B0604020202020204" pitchFamily="34" charset="0"/>
                <a:cs typeface="Arial" panose="020B0604020202020204" pitchFamily="34" charset="0"/>
              </a:rPr>
              <a:t>dostane </a:t>
            </a:r>
            <a:r>
              <a:rPr lang="cs-CZ" sz="2000" dirty="0">
                <a:latin typeface="Arial" panose="020B0604020202020204" pitchFamily="34" charset="0"/>
                <a:cs typeface="Arial" panose="020B0604020202020204" pitchFamily="34" charset="0"/>
              </a:rPr>
              <a:t>do </a:t>
            </a:r>
            <a:r>
              <a:rPr lang="cs-CZ" sz="2000" dirty="0" smtClean="0">
                <a:latin typeface="Arial" panose="020B0604020202020204" pitchFamily="34" charset="0"/>
                <a:cs typeface="Arial" panose="020B0604020202020204" pitchFamily="34" charset="0"/>
              </a:rPr>
              <a:t>konfliktu</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Kdy to lidi pochopíte !!!</a:t>
            </a:r>
            <a:endParaRPr lang="cs-CZ" sz="2000" dirty="0">
              <a:latin typeface="Arial" panose="020B0604020202020204" pitchFamily="34" charset="0"/>
              <a:cs typeface="Arial" panose="020B0604020202020204" pitchFamily="34" charset="0"/>
            </a:endParaRPr>
          </a:p>
        </p:txBody>
      </p:sp>
      <p:sp>
        <p:nvSpPr>
          <p:cNvPr id="6" name="Obdélník 5"/>
          <p:cNvSpPr/>
          <p:nvPr/>
        </p:nvSpPr>
        <p:spPr>
          <a:xfrm>
            <a:off x="3211819" y="116632"/>
            <a:ext cx="2576346" cy="646331"/>
          </a:xfrm>
          <a:prstGeom prst="rect">
            <a:avLst/>
          </a:prstGeom>
          <a:solidFill>
            <a:srgbClr val="FFFF00"/>
          </a:solidFill>
        </p:spPr>
        <p:txBody>
          <a:bodyPr wrap="none">
            <a:spAutoFit/>
          </a:bodyPr>
          <a:lstStyle/>
          <a:p>
            <a:r>
              <a:rPr lang="cs-CZ" sz="3600" dirty="0">
                <a:solidFill>
                  <a:srgbClr val="FF0000"/>
                </a:solidFill>
                <a:latin typeface="Expo CE" pitchFamily="2" charset="0"/>
              </a:rPr>
              <a:t>O Evropě </a:t>
            </a:r>
          </a:p>
        </p:txBody>
      </p:sp>
    </p:spTree>
    <p:extLst>
      <p:ext uri="{BB962C8B-B14F-4D97-AF65-F5344CB8AC3E}">
        <p14:creationId xmlns:p14="http://schemas.microsoft.com/office/powerpoint/2010/main" val="806069951"/>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type.wav"/>
          </p:stSnd>
        </p:sndAc>
      </p:transition>
    </mc:Choice>
    <mc:Fallback xmlns="">
      <p:transition spd="slow">
        <p:sndAc>
          <p:stSnd>
            <p:snd r:embed="rId3" name="type.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548680"/>
            <a:ext cx="8280920" cy="2431435"/>
          </a:xfrm>
          <a:prstGeom prst="rect">
            <a:avLst/>
          </a:prstGeom>
          <a:solidFill>
            <a:srgbClr val="FFFF00"/>
          </a:solidFill>
          <a:ln w="57150">
            <a:solidFill>
              <a:srgbClr val="FF00FF"/>
            </a:solidFill>
          </a:ln>
        </p:spPr>
        <p:txBody>
          <a:bodyPr wrap="square">
            <a:spAutoFit/>
          </a:bodyPr>
          <a:lstStyle/>
          <a:p>
            <a:pPr algn="just"/>
            <a:r>
              <a:rPr lang="cs-CZ" dirty="0"/>
              <a:t> </a:t>
            </a:r>
            <a:r>
              <a:rPr lang="cs-CZ" sz="2000" dirty="0">
                <a:latin typeface="Lucida Sans Unicode" panose="020B0602030504020204" pitchFamily="34" charset="0"/>
                <a:cs typeface="Lucida Sans Unicode" panose="020B0602030504020204" pitchFamily="34" charset="0"/>
              </a:rPr>
              <a:t>V roce 2050 bude na světě 10 miliard lidí, nejvíc v Indii, nejméně v </a:t>
            </a:r>
            <a:r>
              <a:rPr lang="cs-CZ" sz="2000" dirty="0" smtClean="0">
                <a:latin typeface="Lucida Sans Unicode" panose="020B0602030504020204" pitchFamily="34" charset="0"/>
                <a:cs typeface="Lucida Sans Unicode" panose="020B0602030504020204" pitchFamily="34" charset="0"/>
              </a:rPr>
              <a:t>Evropě. V </a:t>
            </a:r>
            <a:r>
              <a:rPr lang="cs-CZ" sz="2000" dirty="0">
                <a:latin typeface="Lucida Sans Unicode" panose="020B0602030504020204" pitchFamily="34" charset="0"/>
                <a:cs typeface="Lucida Sans Unicode" panose="020B0602030504020204" pitchFamily="34" charset="0"/>
              </a:rPr>
              <a:t>polovině 21. století bude Zemi obývat 9,7 miliardy lidí, což je o 2,6 miliardy více než v současnosti. </a:t>
            </a:r>
            <a:endParaRPr lang="cs-CZ" sz="2000" dirty="0" smtClean="0">
              <a:latin typeface="Lucida Sans Unicode" panose="020B0602030504020204" pitchFamily="34" charset="0"/>
              <a:cs typeface="Lucida Sans Unicode" panose="020B0602030504020204" pitchFamily="34" charset="0"/>
            </a:endParaRPr>
          </a:p>
          <a:p>
            <a:pPr algn="just"/>
            <a:endParaRPr lang="cs-CZ" sz="1200" dirty="0">
              <a:latin typeface="Lucida Sans Unicode" panose="020B0602030504020204" pitchFamily="34" charset="0"/>
              <a:cs typeface="Lucida Sans Unicode" panose="020B0602030504020204" pitchFamily="34" charset="0"/>
            </a:endParaRPr>
          </a:p>
          <a:p>
            <a:pPr algn="just"/>
            <a:r>
              <a:rPr lang="cs-CZ" sz="2000" dirty="0" smtClean="0">
                <a:latin typeface="Lucida Sans Unicode" panose="020B0602030504020204" pitchFamily="34" charset="0"/>
                <a:cs typeface="Lucida Sans Unicode" panose="020B0602030504020204" pitchFamily="34" charset="0"/>
              </a:rPr>
              <a:t>Čína </a:t>
            </a:r>
            <a:r>
              <a:rPr lang="cs-CZ" sz="2000" dirty="0">
                <a:latin typeface="Lucida Sans Unicode" panose="020B0602030504020204" pitchFamily="34" charset="0"/>
                <a:cs typeface="Lucida Sans Unicode" panose="020B0602030504020204" pitchFamily="34" charset="0"/>
              </a:rPr>
              <a:t>už nebude nejlidnatějším státem na světě, předežene ji Indie. </a:t>
            </a:r>
            <a:endParaRPr lang="cs-CZ" sz="2000" dirty="0" smtClean="0">
              <a:latin typeface="Lucida Sans Unicode" panose="020B0602030504020204" pitchFamily="34" charset="0"/>
              <a:cs typeface="Lucida Sans Unicode" panose="020B0602030504020204" pitchFamily="34" charset="0"/>
            </a:endParaRPr>
          </a:p>
          <a:p>
            <a:pPr algn="just"/>
            <a:r>
              <a:rPr lang="cs-CZ" sz="2000" dirty="0" smtClean="0">
                <a:latin typeface="Lucida Sans Unicode" panose="020B0602030504020204" pitchFamily="34" charset="0"/>
                <a:cs typeface="Lucida Sans Unicode" panose="020B0602030504020204" pitchFamily="34" charset="0"/>
              </a:rPr>
              <a:t>A </a:t>
            </a:r>
            <a:r>
              <a:rPr lang="cs-CZ" sz="2000" dirty="0">
                <a:latin typeface="Lucida Sans Unicode" panose="020B0602030504020204" pitchFamily="34" charset="0"/>
                <a:cs typeface="Lucida Sans Unicode" panose="020B0602030504020204" pitchFamily="34" charset="0"/>
              </a:rPr>
              <a:t>lidí starších 60 let bude přes dvě miliardy, předpovídá analýza Francouzského institutu pro demografická studia</a:t>
            </a:r>
            <a:r>
              <a:rPr lang="cs-CZ" sz="2000" dirty="0" smtClean="0">
                <a:latin typeface="Lucida Sans Unicode" panose="020B0602030504020204" pitchFamily="34" charset="0"/>
                <a:cs typeface="Lucida Sans Unicode" panose="020B0602030504020204" pitchFamily="34" charset="0"/>
              </a:rPr>
              <a:t>. </a:t>
            </a:r>
            <a:endParaRPr lang="cs-CZ" sz="2000" dirty="0">
              <a:latin typeface="Lucida Sans Unicode" panose="020B0602030504020204" pitchFamily="34" charset="0"/>
              <a:cs typeface="Lucida Sans Unicode" panose="020B0602030504020204" pitchFamily="34" charset="0"/>
            </a:endParaRPr>
          </a:p>
        </p:txBody>
      </p:sp>
      <p:sp>
        <p:nvSpPr>
          <p:cNvPr id="3" name="Zástupný symbol pro číslo snímku 2"/>
          <p:cNvSpPr>
            <a:spLocks noGrp="1"/>
          </p:cNvSpPr>
          <p:nvPr>
            <p:ph type="sldNum" sz="quarter" idx="12"/>
          </p:nvPr>
        </p:nvSpPr>
        <p:spPr/>
        <p:txBody>
          <a:bodyPr/>
          <a:lstStyle/>
          <a:p>
            <a:fld id="{D4001F59-9937-4735-92D3-75645F068BDB}" type="slidenum">
              <a:rPr lang="cs-CZ" smtClean="0"/>
              <a:t>9</a:t>
            </a:fld>
            <a:endParaRPr lang="cs-C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75" y="3189379"/>
            <a:ext cx="4140460" cy="337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7" y="3212976"/>
            <a:ext cx="4104456" cy="337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62815"/>
      </p:ext>
    </p:extLst>
  </p:cSld>
  <p:clrMapOvr>
    <a:masterClrMapping/>
  </p:clrMapOvr>
  <mc:AlternateContent xmlns:mc="http://schemas.openxmlformats.org/markup-compatibility/2006" xmlns:p14="http://schemas.microsoft.com/office/powerpoint/2010/main">
    <mc:Choice Requires="p14">
      <p:transition spd="slow" p14:dur="2250">
        <p:sndAc>
          <p:stSnd>
            <p:snd r:embed="rId2" name="type.wav"/>
          </p:stSnd>
        </p:sndAc>
      </p:transition>
    </mc:Choice>
    <mc:Fallback xmlns="">
      <p:transition spd="slow">
        <p:sndAc>
          <p:stSnd>
            <p:snd r:embed="rId4" name="type.wav"/>
          </p:stSnd>
        </p:sndAc>
      </p:transition>
    </mc:Fallback>
  </mc:AlternateContent>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1187</Words>
  <Application>Microsoft Office PowerPoint</Application>
  <PresentationFormat>Předvádění na obrazovce (4:3)</PresentationFormat>
  <Paragraphs>82</Paragraphs>
  <Slides>9</Slides>
  <Notes>0</Notes>
  <HiddenSlides>0</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oem</dc:creator>
  <cp:lastModifiedBy>oem</cp:lastModifiedBy>
  <cp:revision>100</cp:revision>
  <dcterms:created xsi:type="dcterms:W3CDTF">2019-08-08T10:03:07Z</dcterms:created>
  <dcterms:modified xsi:type="dcterms:W3CDTF">2019-08-09T12:37:07Z</dcterms:modified>
</cp:coreProperties>
</file>