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0"/>
  </p:notesMasterIdLst>
  <p:sldIdLst>
    <p:sldId id="263" r:id="rId6"/>
    <p:sldId id="264" r:id="rId7"/>
    <p:sldId id="258" r:id="rId8"/>
    <p:sldId id="257" r:id="rId9"/>
    <p:sldId id="277" r:id="rId10"/>
    <p:sldId id="269" r:id="rId11"/>
    <p:sldId id="270" r:id="rId12"/>
    <p:sldId id="271" r:id="rId13"/>
    <p:sldId id="274" r:id="rId14"/>
    <p:sldId id="275" r:id="rId15"/>
    <p:sldId id="276" r:id="rId16"/>
    <p:sldId id="284" r:id="rId17"/>
    <p:sldId id="285" r:id="rId18"/>
    <p:sldId id="286" r:id="rId19"/>
    <p:sldId id="287" r:id="rId20"/>
    <p:sldId id="288" r:id="rId21"/>
    <p:sldId id="266" r:id="rId22"/>
    <p:sldId id="268" r:id="rId23"/>
    <p:sldId id="265" r:id="rId24"/>
    <p:sldId id="259" r:id="rId25"/>
    <p:sldId id="267" r:id="rId26"/>
    <p:sldId id="280" r:id="rId27"/>
    <p:sldId id="260" r:id="rId28"/>
    <p:sldId id="289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25C58-0331-4341-B947-0BE103509DCB}" type="datetimeFigureOut">
              <a:rPr lang="cs-CZ" smtClean="0"/>
              <a:t>26.12.2025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7897-014A-4CC1-8D5A-9077E977C9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60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27897-014A-4CC1-8D5A-9077E977C90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43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11BA3-8478-4945-A1D7-5B045DE5A7CD}" type="datetime1">
              <a:rPr lang="cs-CZ" smtClean="0"/>
              <a:t>26.12.2025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69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A1F58-F280-4802-8F64-0B2D64B4380E}" type="datetime1">
              <a:rPr lang="cs-CZ" smtClean="0"/>
              <a:t>26.12.2025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55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9081-4DF2-41A4-9620-AFFD71E20B5C}" type="datetime1">
              <a:rPr lang="cs-CZ" smtClean="0"/>
              <a:t>26.12.2025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76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9791-5A1A-459A-A1EF-DB6A9971035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0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B0A7-D31F-44A6-9F3B-B1392CABFB5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3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B6CC-F0C1-47C6-8FBC-5C10D5D012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C102-F24E-4A24-9127-0D651651144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03483-3C6D-40A1-83E1-3DCAB3FFDB8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3988-A830-4C00-8FAA-F96F344A5B5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7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65B6-A963-4D07-9EF1-50367C8E0FF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B9A6-1D84-409F-AC82-45FD1564F06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1C001-994A-4CBA-9D19-45FEE63544F9}" type="datetime1">
              <a:rPr lang="cs-CZ" smtClean="0"/>
              <a:t>26.12.2025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5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9DB7-DA6B-4FA3-B411-71CD6329090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9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36B87-6E55-4C31-97F6-7B0E9CE04E0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5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CCD6-1F61-4B15-819C-3CB0D2F2597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0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4E99-5070-4DD5-B285-AB3FE92F5D4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1EBB-1F2B-4E06-BBC2-C49ED84E7B7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459D-FEC1-4EA1-B6E0-423265960C7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1DD8-B0F0-4C80-8A19-BA73917CA6C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74B88-FF66-41C0-9886-1541C144DEB0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6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F99-FE96-4F4D-96F6-774927B5547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1E2E-1D6C-4F3A-8C92-B314593C0C1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58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816A-D582-414E-AE6D-A6B290F35F43}" type="datetime1">
              <a:rPr lang="cs-CZ" smtClean="0"/>
              <a:t>26.12.2025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3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F2B39-CD77-4875-AD50-81A90A3DE87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C391-252C-4812-BDE4-986081703FD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96F4-F64D-4B4F-9396-259E36605BD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9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A17B-6CC2-417B-8923-DC7844F7230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284A8-DC35-433C-88CF-4F204667760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6B6FC-97E4-47ED-A679-55497200738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B0007-D018-4CC5-AFCC-F2B648FA719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7027-7128-4063-BC7C-AFF86E837DD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7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3786-A3E2-4AD3-BEA3-10BEE22B41A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2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1CA0-BE73-47FD-BCDA-A0BB2B1474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FAA6-83DF-441D-AAC4-0CD64B4CEE2B}" type="datetime1">
              <a:rPr lang="cs-CZ" smtClean="0"/>
              <a:t>26.12.2025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05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B9A5B-CCE6-4540-98F0-4870E75233DE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1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0BB-52D8-4C48-A599-A536D4ED576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5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3A11-6B5E-49CE-97C8-0D96F503157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F7FD-3AC4-4932-9B76-E9A87561FB2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5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E093-AE29-41D0-ADB9-BEB183024185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6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27AFD7-7C62-4345-9978-F656CBFCB803}" type="datetime1">
              <a:rPr lang="cs-CZ" smtClean="0"/>
              <a:t>26.12.2025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589D23-CFAC-4193-8887-70F6AA2926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E11655-B1BA-41E3-BA09-C2103A3B284B}" type="datetime1">
              <a:rPr lang="cs-CZ" smtClean="0"/>
              <a:t>26.12.2025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3A8984-0D23-47FA-8422-76D9412EA8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58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5F1DC6-FC10-4412-843D-41DB8A0090C4}" type="datetime1">
              <a:rPr lang="cs-CZ" smtClean="0"/>
              <a:t>26.12.2025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F1AC90-0700-4091-982A-7DA0D03899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5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076017-5548-4376-A1A7-848B692032DB}" type="datetime1">
              <a:rPr lang="cs-CZ" smtClean="0"/>
              <a:t>26.12.2025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ADD441-84DC-4EA2-82F0-806375CA88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0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38E20C-CE4D-4985-9DB6-2F67DCCA06B8}" type="datetime1">
              <a:rPr lang="cs-CZ" smtClean="0"/>
              <a:t>26.12.2025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EAB4B6-EBCD-40F8-AC31-D65CCA907C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79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3822-614E-48C0-AD19-46D8DAF113F5}" type="datetime1">
              <a:rPr lang="cs-CZ" smtClean="0"/>
              <a:t>26.12.2025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9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D7BBD4-1CF8-4745-911E-A6D2E6A6DA01}" type="datetime1">
              <a:rPr lang="cs-CZ" smtClean="0"/>
              <a:t>26.12.2025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7A6B6E-FB14-4D6E-9D7F-5294D29605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A66E8D-78C1-4999-9D42-35EE93BE4243}" type="datetime1">
              <a:rPr lang="cs-CZ" smtClean="0"/>
              <a:t>26.12.2025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93EA5B-C157-4102-A1EA-F2EC4DE85F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7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B8FC2D-8F3D-4B20-BABE-9D4E843CBF19}" type="datetime1">
              <a:rPr lang="cs-CZ" smtClean="0"/>
              <a:t>26.12.2025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59C552-1498-40F6-9570-8993853466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1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014656-5D7E-4DAC-B080-462C85C993F7}" type="datetime1">
              <a:rPr lang="cs-CZ" smtClean="0"/>
              <a:t>26.12.2025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5D7C9D-6DD7-4F46-9F93-FBD020CC86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2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7F3C29-1BC5-4C49-9D74-C04F44431446}" type="datetime1">
              <a:rPr lang="cs-CZ" smtClean="0"/>
              <a:t>26.12.2025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022AF3-DC92-4A22-BBED-443CE4EB66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2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D31EA0-31B2-4366-A0D1-103DFC3495D6}" type="datetime1">
              <a:rPr lang="cs-CZ" smtClean="0"/>
              <a:t>26.12.2025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4D23F4-BA82-4C9B-A19E-01114DA13C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88430-2D7E-43C6-AF48-DAF7357E43BD}" type="datetime1">
              <a:rPr lang="cs-CZ" smtClean="0"/>
              <a:t>26.12.2025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283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ED01-4960-4CA1-82AF-E209E7465379}" type="datetime1">
              <a:rPr lang="cs-CZ" smtClean="0"/>
              <a:t>26.12.2025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3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8829-9B87-4628-BFFA-A6FDAB748A5A}" type="datetime1">
              <a:rPr lang="cs-CZ" smtClean="0"/>
              <a:t>26.12.2025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8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15AA-8811-45C4-B1B7-1C35764D7721}" type="datetime1">
              <a:rPr lang="cs-CZ" smtClean="0"/>
              <a:t>26.12.2025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2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E4325-FC21-4D1A-9E93-239DE82A635A}" type="datetime1">
              <a:rPr lang="cs-CZ" smtClean="0"/>
              <a:t>26.12.2025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C64F6-A433-4C53-9791-6204851BB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64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amera.wav"/>
          </p:stSnd>
        </p:sndAc>
      </p:transition>
    </mc:Choice>
    <mc:Fallback xmlns="">
      <p:transition spd="slow">
        <p:sndAc>
          <p:stSnd>
            <p:snd r:embed="rId14" name="camera.wav"/>
          </p:stSnd>
        </p:sndAc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FE305-8447-46BE-B588-A44CD5CF048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9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amera.wav"/>
          </p:stSnd>
        </p:sndAc>
      </p:transition>
    </mc:Choice>
    <mc:Fallback xmlns="">
      <p:transition spd="slow">
        <p:sndAc>
          <p:stSnd>
            <p:snd r:embed="rId14" name="camera.wav"/>
          </p:stSnd>
        </p:sndAc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99834-1B07-4B9C-AFC8-C793C62A2F9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8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amera.wav"/>
          </p:stSnd>
        </p:sndAc>
      </p:transition>
    </mc:Choice>
    <mc:Fallback xmlns="">
      <p:transition spd="slow">
        <p:sndAc>
          <p:stSnd>
            <p:snd r:embed="rId14" name="camera.wav"/>
          </p:stSnd>
        </p:sndAc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5D06-F2E6-4583-B527-8E298B66C89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26.12.2025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3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amera.wav"/>
          </p:stSnd>
        </p:sndAc>
      </p:transition>
    </mc:Choice>
    <mc:Fallback xmlns="">
      <p:transition spd="slow">
        <p:sndAc>
          <p:stSnd>
            <p:snd r:embed="rId14" name="camera.wav"/>
          </p:stSnd>
        </p:sndAc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94DF8BA-DB16-4740-88CE-98163CD3FAD3}" type="datetime1">
              <a:rPr lang="cs-CZ" smtClean="0"/>
              <a:t>26.12.2025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019C8E1-70F5-4B86-846D-063C43F3C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530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13" name="camera.wav"/>
          </p:stSnd>
        </p:sndAc>
      </p:transition>
    </mc:Choice>
    <mc:Fallback xmlns="">
      <p:transition spd="slow">
        <p:sndAc>
          <p:stSnd>
            <p:snd r:embed="rId14" name="camera.wav"/>
          </p:stSnd>
        </p:sndAc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5276" y="3212976"/>
            <a:ext cx="8048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Výše civilizace a kultury člověka je právě taková, jak vysoká je mzda kterou jim vynáší jejích denní práce.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75012" y="2420888"/>
            <a:ext cx="8229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Volby jsou vlastně střídání současných neschopných s bývalými neschopnými na které jsme už skoro zapomněli.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9120" y="4077072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u="sng" dirty="0"/>
              <a:t>Hrát si na demokracii, lidská práva, multikulturní společnost a při tom ohrožovat a omezovat život, lidská práva původních obyvatel bezbřehou podporou zájmů nadnárodního kapitálu, vytváření společnosti která nepodporuje vlastní populační růst a nahrazuje ho importem jiné kultury je cesta do pekel. Jinak než masovým vražděním to neskončí.</a:t>
            </a:r>
          </a:p>
          <a:p>
            <a:pPr algn="just"/>
            <a:r>
              <a:rPr lang="cs-CZ" b="1" u="sng" dirty="0"/>
              <a:t>Těch lidí je mi líto, ale můžeme si za to sami, když tu sebranku, která nám vládne pomáháme udržet u moci.</a:t>
            </a:r>
            <a:r>
              <a:rPr lang="cs-CZ" b="1" dirty="0"/>
              <a:t>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9120" y="251643"/>
            <a:ext cx="8275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4800" dirty="0">
                <a:highlight>
                  <a:srgbClr val="FFFF00"/>
                </a:highlight>
                <a:latin typeface="Times New Roman"/>
                <a:ea typeface="Times New Roman"/>
              </a:rPr>
              <a:t>30 let postkomunismu ...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4800" dirty="0">
                <a:latin typeface="Times New Roman"/>
                <a:ea typeface="Times New Roman"/>
              </a:rPr>
              <a:t> </a:t>
            </a:r>
            <a:r>
              <a:rPr lang="cs-CZ" sz="3600" dirty="0">
                <a:solidFill>
                  <a:srgbClr val="0000FF"/>
                </a:solidFill>
                <a:latin typeface="Times New Roman"/>
                <a:ea typeface="Times New Roman"/>
              </a:rPr>
              <a:t>Kde jsou Vaše světové výrobky, pánové ?</a:t>
            </a:r>
            <a:r>
              <a:rPr lang="cs-CZ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endParaRPr lang="cs-CZ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2400" b="1" dirty="0">
                <a:latin typeface="Times New Roman"/>
                <a:ea typeface="Times New Roman"/>
              </a:rPr>
              <a:t>               </a:t>
            </a:r>
            <a:r>
              <a:rPr lang="cs-CZ" sz="2400" b="1" dirty="0">
                <a:solidFill>
                  <a:srgbClr val="FF0000"/>
                </a:solidFill>
                <a:latin typeface="+mj-lt"/>
                <a:ea typeface="Times New Roman"/>
              </a:rPr>
              <a:t>Jsem antikomunista, ale zajímají mě jen fakta a čísla.</a:t>
            </a:r>
            <a:r>
              <a:rPr lang="cs-CZ" sz="2000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endParaRPr lang="cs-CZ" dirty="0">
              <a:effectLst/>
              <a:latin typeface="+mj-lt"/>
              <a:ea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1</a:t>
            </a:fld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03B87A-F648-43B5-BD11-A24573730ED4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32284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4214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F4E1D37-F0BF-4CC2-A216-61BD5FCFBBB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1198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42" y="476672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DCFB212-2735-4A9C-95D8-A099E0339278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6678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980728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Kdo vybudoval školní budovy s tělocvičnami a hřišti? </a:t>
            </a:r>
          </a:p>
          <a:p>
            <a:endParaRPr lang="cs-CZ" sz="1000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zajistil opravdu bezplatné školství na všech stupních? </a:t>
            </a:r>
          </a:p>
          <a:p>
            <a:endParaRPr lang="cs-CZ" sz="1000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vybudoval pionýrské domy a staral se o aktivity mládeže ve volném čase? </a:t>
            </a:r>
          </a:p>
          <a:p>
            <a:endParaRPr lang="cs-CZ" sz="1000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postavil rekreační zařízení? </a:t>
            </a:r>
          </a:p>
          <a:p>
            <a:endParaRPr lang="cs-CZ" sz="1000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postavil zimní stadiony na hokej, fotbalové stadiony, sportovní haly, plovárny a jiná sportovní zařízení? </a:t>
            </a:r>
          </a:p>
          <a:p>
            <a:endParaRPr lang="cs-CZ" sz="1000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vybudoval bezprašné cesty tak, aby bylo spojení do každé vesnice? </a:t>
            </a:r>
          </a:p>
          <a:p>
            <a:endParaRPr lang="cs-CZ" sz="1000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vybudoval železniční tratě, kdo je elektrifikoval? </a:t>
            </a:r>
          </a:p>
          <a:p>
            <a:endParaRPr lang="cs-CZ" sz="1000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zajistil levné spojení do každé vesnice od rána do půlnoci? </a:t>
            </a:r>
          </a:p>
          <a:p>
            <a:endParaRPr lang="cs-CZ" sz="1000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poskytoval slevy na dopravu pro studenty a pracující? </a:t>
            </a:r>
          </a:p>
          <a:p>
            <a:endParaRPr lang="cs-CZ" sz="1000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elektrifikoval zemi? </a:t>
            </a:r>
          </a:p>
          <a:p>
            <a:endParaRPr lang="cs-CZ" sz="1000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nastavěl vodní a tepelné elektrárny? </a:t>
            </a:r>
          </a:p>
          <a:p>
            <a:endParaRPr lang="cs-CZ" sz="1000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plynofikoval zemi?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2589" y="350139"/>
            <a:ext cx="849694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Padesátníci,  začněte konečně říkat svým dětem a vnukům pravdu 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89D23-CFAC-4193-8887-70F6AA292605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E7D1C5E-5EE4-4C7F-9E64-6331F08CB89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66827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474345"/>
            <a:ext cx="8352928" cy="563231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Kdo postavil fabriky v každém městě? 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vybudoval zemědělská družstva ve většině vesnic a měst? 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pPr algn="just"/>
            <a:r>
              <a:rPr lang="cs-CZ" b="1" dirty="0">
                <a:solidFill>
                  <a:prstClr val="black"/>
                </a:solidFill>
              </a:rPr>
              <a:t>Kdo nastavěl směšné králíkárny pro lidi, co dnes mají hodnotu milionů? 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umožnil bydlet mladým rodinám v levných nájemních bytech? 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zajistil, že věci pro malé děti byly za směšné nízké ceny? 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zajistil, že nebyli bezdomovci? 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zajistil, že lidé vydělávali tolik, aby každý mohl vyžít? 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dával nevratné půjčky rodinám na koupi zařízení a stavbu rodinných domů? 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vybudoval v obcích vodovody, regulaci potoků?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vybudoval i ve větších obcích kina, knihovny, kulturní domy, požární zbrojnice, obchody? 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89D23-CFAC-4193-8887-70F6AA292605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A4B115C-0A79-4F10-A761-F4EC28F5E84B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6566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751344"/>
            <a:ext cx="8496944" cy="53553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Kdo dokázal mobilizovat lidi, aby zlepšovali stav své obce bez nároku na odměnu? 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dokázal dát práci všem svým občanům? 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poskytl mladým rodinám nenávratné, novomanželské půjčky? 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zajistil bezplatnou zdravotní péči pro všechny? 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poskytoval pracujícím rekreace na zotavenou zdarma? 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postavil nemocnice a zdravotnická střediska? 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vybudoval telekomunikační systémy, rozhlasové a televizní vysílání? 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zajistil, že lidé se nebáli chodit v noci po městech a vesnicích a cítili se bezpečně? 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zajistil, že všichni cikáni museli chodit do zaměstnání? </a:t>
            </a:r>
          </a:p>
          <a:p>
            <a:endParaRPr lang="cs-CZ" b="1" dirty="0">
              <a:solidFill>
                <a:prstClr val="black"/>
              </a:solidFill>
            </a:endParaRPr>
          </a:p>
          <a:p>
            <a:r>
              <a:rPr lang="cs-CZ" b="1" dirty="0">
                <a:solidFill>
                  <a:prstClr val="black"/>
                </a:solidFill>
              </a:rPr>
              <a:t>Kdo zajistil, že když do práce nechodili, nedostali výplatu ani rodinné příplatky? 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89D23-CFAC-4193-8887-70F6AA292605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053F4C-41D5-479A-AE2A-6C28AE3C20A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0195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261803"/>
            <a:ext cx="8424936" cy="443198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prstClr val="black"/>
                </a:solidFill>
              </a:rPr>
              <a:t>Je mnoho otázek, které by bylo třeba doplnit, ale není to až tak důležité. Je však třeba připomenout, za jakých podmínek se vše dělo. </a:t>
            </a:r>
            <a:r>
              <a:rPr lang="cs-CZ" sz="2000" u="sng" dirty="0">
                <a:solidFill>
                  <a:prstClr val="black"/>
                </a:solidFill>
              </a:rPr>
              <a:t>Socialismus začínal v zemi zdevastované válkou, kde byla zničena nebo poškozená většina infrastruktury</a:t>
            </a:r>
            <a:r>
              <a:rPr lang="cs-CZ" sz="2000" dirty="0">
                <a:solidFill>
                  <a:prstClr val="black"/>
                </a:solidFill>
              </a:rPr>
              <a:t>. </a:t>
            </a:r>
          </a:p>
          <a:p>
            <a:pPr algn="just"/>
            <a:endParaRPr lang="cs-CZ" sz="1100" dirty="0">
              <a:solidFill>
                <a:prstClr val="black"/>
              </a:solidFill>
            </a:endParaRPr>
          </a:p>
          <a:p>
            <a:pPr algn="just"/>
            <a:r>
              <a:rPr lang="cs-CZ" sz="2000" b="1" dirty="0">
                <a:solidFill>
                  <a:srgbClr val="FF0000"/>
                </a:solidFill>
              </a:rPr>
              <a:t>Neexistovala pomoc ze zahraničí, ba naopak. Západní státy dělaly všechno možné, aby brzdily hospodářský růst naší země</a:t>
            </a:r>
            <a:r>
              <a:rPr lang="cs-CZ" sz="2000" dirty="0">
                <a:solidFill>
                  <a:srgbClr val="FF0000"/>
                </a:solidFill>
              </a:rPr>
              <a:t>. </a:t>
            </a:r>
            <a:r>
              <a:rPr lang="cs-CZ" sz="2000" dirty="0">
                <a:solidFill>
                  <a:prstClr val="black"/>
                </a:solidFill>
              </a:rPr>
              <a:t>USA vstoupily do války v Evropě, Asii a Africe, čímž je to "povýšilo" na světovou jen proto, aby na ní vydělaly. </a:t>
            </a:r>
            <a:r>
              <a:rPr lang="cs-CZ" sz="2000" i="1" u="sng" dirty="0">
                <a:solidFill>
                  <a:prstClr val="black"/>
                </a:solidFill>
              </a:rPr>
              <a:t>Země se musela trápit i s vnitřním nepřítelem, který se snažil zevnitř škodit - podívejme se na to, kolik lidí se dnes hlásí k tomu, že aktivně bojovali proti bývalému režimu</a:t>
            </a:r>
            <a:r>
              <a:rPr lang="cs-CZ" sz="2000" i="1" dirty="0">
                <a:solidFill>
                  <a:prstClr val="black"/>
                </a:solidFill>
              </a:rPr>
              <a:t>. </a:t>
            </a:r>
          </a:p>
          <a:p>
            <a:pPr algn="just"/>
            <a:endParaRPr lang="cs-CZ" sz="1000" dirty="0">
              <a:solidFill>
                <a:prstClr val="black"/>
              </a:solidFill>
            </a:endParaRPr>
          </a:p>
          <a:p>
            <a:pPr algn="just"/>
            <a:r>
              <a:rPr lang="cs-CZ" sz="2000" b="1" dirty="0">
                <a:solidFill>
                  <a:prstClr val="black"/>
                </a:solidFill>
              </a:rPr>
              <a:t>Vše se budovalo bez velkých zahraničních investic, bez pomoci z </a:t>
            </a:r>
            <a:r>
              <a:rPr lang="cs-CZ" sz="2000" b="1" dirty="0" err="1">
                <a:solidFill>
                  <a:prstClr val="black"/>
                </a:solidFill>
              </a:rPr>
              <a:t>eurofondů</a:t>
            </a:r>
            <a:r>
              <a:rPr lang="cs-CZ" sz="2000" b="1" dirty="0">
                <a:solidFill>
                  <a:prstClr val="black"/>
                </a:solidFill>
              </a:rPr>
              <a:t>, z nichž 40% rozkradou politici, a my je musíme pak vracet. </a:t>
            </a:r>
            <a:r>
              <a:rPr lang="cs-CZ" sz="2000" b="1" dirty="0">
                <a:solidFill>
                  <a:srgbClr val="FF0000"/>
                </a:solidFill>
              </a:rPr>
              <a:t>Navzdory všemu krajina prosperovala, hospodářství rostlo a nehrozil její krach, jako nás dnes straší novodobí politici</a:t>
            </a:r>
            <a:r>
              <a:rPr lang="cs-CZ" sz="2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4941168"/>
            <a:ext cx="8280920" cy="1631216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u="sng" dirty="0">
                <a:solidFill>
                  <a:prstClr val="black"/>
                </a:solidFill>
              </a:rPr>
              <a:t>Co dokázal kapitalismus se slušně vybudovanou krajinou, může vidět každý. Jen srovnání nemůže udělat každý. Studenti, kteří v roce 1989 měli 18 - 22 let, mají dnes 40 - 45 let</a:t>
            </a:r>
            <a:r>
              <a:rPr lang="cs-CZ" sz="2000" dirty="0">
                <a:solidFill>
                  <a:prstClr val="black"/>
                </a:solidFill>
              </a:rPr>
              <a:t>. </a:t>
            </a:r>
            <a:r>
              <a:rPr lang="cs-CZ" sz="2000" b="1" dirty="0">
                <a:solidFill>
                  <a:srgbClr val="FF0000"/>
                </a:solidFill>
              </a:rPr>
              <a:t>Takže generace do 45 let neumí porovnávat a snadno se jim vědomě každodenně  vtloukají i nepravdy do hlavy, podle nové a lepší politické filozofie pravdy a lásky.  Sprosté a  tendenční oblbování mladých !!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89D23-CFAC-4193-8887-70F6AA292605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5B86F97-14D1-46AE-A8E9-3FF87756719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3159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91061" y="260648"/>
            <a:ext cx="8280920" cy="193899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prstClr val="black"/>
                </a:solidFill>
              </a:rPr>
              <a:t>Cikáni, kteří se narodili po roce 1989, mají dnes více než dvacet osm let, nikdy nepracovali a ani nikoho pracovat neviděli. Jediné co vědí, je jít jednou za měsíc na úřad po peníze, které jim kapitalismus vyplácí zdarma z peněz lidí, kteří poctivě pracují. Poctivě pracující lidé jsou vykořisťováni zaměstnavatelem a kapitalistickým státem okrádáni. Socialistický stát Vám bral z hrubé mzdy 20%.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6582" y="2420888"/>
            <a:ext cx="8280920" cy="1631216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solidFill>
                  <a:prstClr val="black"/>
                </a:solidFill>
              </a:rPr>
              <a:t>Strašíme lidi politickými vězni, kteří byli za komunismu. </a:t>
            </a:r>
            <a:r>
              <a:rPr lang="cs-CZ" sz="2000" u="sng" dirty="0">
                <a:solidFill>
                  <a:prstClr val="black"/>
                </a:solidFill>
              </a:rPr>
              <a:t>Ale co jsou "</a:t>
            </a:r>
            <a:r>
              <a:rPr lang="cs-CZ" sz="2000" u="sng" dirty="0" err="1">
                <a:solidFill>
                  <a:prstClr val="black"/>
                </a:solidFill>
              </a:rPr>
              <a:t>tykadláři</a:t>
            </a:r>
            <a:r>
              <a:rPr lang="cs-CZ" sz="2000" u="sng" dirty="0">
                <a:solidFill>
                  <a:prstClr val="black"/>
                </a:solidFill>
              </a:rPr>
              <a:t>„ např. v Olomouci, kteří si dovolili zhanobit naše politické představitele</a:t>
            </a:r>
            <a:r>
              <a:rPr lang="cs-CZ" sz="2000" dirty="0">
                <a:solidFill>
                  <a:prstClr val="black"/>
                </a:solidFill>
              </a:rPr>
              <a:t>? Jsou za to soudně trestáni ne jen podmínkami, které soudci bohatcům udělují za vraždy, za zabití, za korupci, za miliardové rozkrádání státního majetku. Tito "</a:t>
            </a:r>
            <a:r>
              <a:rPr lang="cs-CZ" sz="2000" dirty="0" err="1">
                <a:solidFill>
                  <a:prstClr val="black"/>
                </a:solidFill>
              </a:rPr>
              <a:t>malůvkáři</a:t>
            </a:r>
            <a:r>
              <a:rPr lang="cs-CZ" sz="2000" dirty="0">
                <a:solidFill>
                  <a:prstClr val="black"/>
                </a:solidFill>
              </a:rPr>
              <a:t>" jsou potrestáni vězením. </a:t>
            </a:r>
            <a:r>
              <a:rPr lang="cs-CZ" sz="2000" b="1" u="sng" dirty="0">
                <a:solidFill>
                  <a:srgbClr val="FF0000"/>
                </a:solidFill>
              </a:rPr>
              <a:t>To jsou přece političtí vězni jak vyšití</a:t>
            </a:r>
            <a:r>
              <a:rPr lang="cs-CZ" sz="2000" b="1" dirty="0">
                <a:solidFill>
                  <a:srgbClr val="FF0000"/>
                </a:solidFill>
              </a:rPr>
              <a:t>!!</a:t>
            </a:r>
          </a:p>
        </p:txBody>
      </p:sp>
      <p:sp>
        <p:nvSpPr>
          <p:cNvPr id="2" name="Obdélník 1"/>
          <p:cNvSpPr/>
          <p:nvPr/>
        </p:nvSpPr>
        <p:spPr>
          <a:xfrm>
            <a:off x="293618" y="4293096"/>
            <a:ext cx="8280920" cy="2308324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Já jsem komunisty nemusel, ale ten marast kriminality a korupce po velké „něžné“ </a:t>
            </a:r>
            <a:r>
              <a:rPr lang="cs-CZ" sz="2400" b="1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havloidní</a:t>
            </a:r>
            <a:r>
              <a:rPr lang="cs-CZ" sz="2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revoluci byl prolezlý i do politických špiček, kdy zrádci vlasti rozprodali a rozkradli republiku a učinili ji závislou na diktátu Bruselu. Dnes tu není skoro nic českého. </a:t>
            </a:r>
            <a:r>
              <a:rPr lang="cs-CZ" sz="2400" b="1" u="sng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Proti takovým byli komunisté jen malí hoši na písečku</a:t>
            </a:r>
            <a:r>
              <a:rPr lang="cs-CZ" sz="24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89D23-CFAC-4193-8887-70F6AA292605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1CF1B0B-694F-4D4E-9C15-BCE4AFA5E96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8250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Obdélník 1"/>
          <p:cNvSpPr/>
          <p:nvPr/>
        </p:nvSpPr>
        <p:spPr>
          <a:xfrm>
            <a:off x="359532" y="2160162"/>
            <a:ext cx="8424936" cy="341632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dirty="0"/>
              <a:t>4 atomové, 23 tepelných a 26 vodních elektráren, téměř 400 km dálnic, elektrifikovat železniční tratě, postavit hutní, strojírenské, chemické, potravinářské a jiné podniky a továrny, zmodernizovat zemědělská družstva </a:t>
            </a:r>
            <a:r>
              <a:rPr lang="cs-CZ" u="sng" dirty="0"/>
              <a:t>a dosáhnou téměř 100% soběstačnosti v základních komoditách</a:t>
            </a:r>
            <a:r>
              <a:rPr lang="cs-CZ" dirty="0"/>
              <a:t>, provozovat flotilu námořních lodí, položit stovky a tisíce kilometrů energovodů, plynovodů a ropovodů, zavést zcela nové výroby niklu, hliníku a umělých hmot, postavit a provozovat jesle, školky, školy, odborná učiliště, polikliniky, nemocnice, kulturní a společenské domy, sportovní stadiony, rekreační střediska. </a:t>
            </a:r>
          </a:p>
          <a:p>
            <a:pPr algn="just"/>
            <a:endParaRPr lang="cs-CZ" sz="1050" dirty="0"/>
          </a:p>
          <a:p>
            <a:pPr algn="just"/>
            <a:r>
              <a:rPr lang="cs-CZ" dirty="0"/>
              <a:t>Od základu bylo území republiky pokryto TV signálem, ne sice ideálně, ale přesto se udržovaly kulturní a historické památky, podporovaly se divadelní a umělecké soubory a soubory lidové tvořivosti. Vybudovala se podstatná část pražského metra s 38 stanicemi, obrovské prostředky se vynakládaly na industrializaci  Slovenska.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2718" y="188640"/>
            <a:ext cx="84817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</a:rPr>
              <a:t>Za vlády jedné strany, bez podílu cizího kapitálu, jen z domácích zdrojů a s omezenou zahraniční pomocí, se našim lidem podařilo při udržení slušné životní úrovně a životních jistot  naprosté většiny občanů vybudovat:</a:t>
            </a:r>
          </a:p>
          <a:p>
            <a:pPr algn="just"/>
            <a:endParaRPr lang="cs-CZ" sz="1200" dirty="0"/>
          </a:p>
          <a:p>
            <a:pPr algn="just"/>
            <a:r>
              <a:rPr lang="cs-CZ" b="1" i="1" dirty="0"/>
              <a:t>Postavily se stovky obytných sídlišť s 200.000 panelových domů a 1.200.000 byty, což představuje 55% všech bytů a 30% veškerého bytového fondu. Dekrety na tyto byty se předávaly rodinám bezplatně.</a:t>
            </a:r>
          </a:p>
        </p:txBody>
      </p:sp>
      <p:sp>
        <p:nvSpPr>
          <p:cNvPr id="5" name="Obdélník 4"/>
          <p:cNvSpPr/>
          <p:nvPr/>
        </p:nvSpPr>
        <p:spPr>
          <a:xfrm>
            <a:off x="359532" y="5782934"/>
            <a:ext cx="8424936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</a:rPr>
              <a:t>Takové bohatství byli lidé schopni vytvořit. Kam se vše podělo? Zahraničním majitelům a několika domácím podnikatelům. Jen na ty, kteří je svoji prací vytvářili, se stále nedostává.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17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B3240E3-423E-4C1E-B2F1-B91AE4DE6302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63409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</a:rPr>
              <a:t>V roce 1989 měla </a:t>
            </a:r>
            <a:r>
              <a:rPr lang="cs-CZ" b="1" dirty="0" err="1">
                <a:solidFill>
                  <a:srgbClr val="FF0000"/>
                </a:solidFill>
              </a:rPr>
              <a:t>SBČs</a:t>
            </a:r>
            <a:r>
              <a:rPr lang="cs-CZ" b="1" dirty="0">
                <a:solidFill>
                  <a:srgbClr val="FF0000"/>
                </a:solidFill>
              </a:rPr>
              <a:t> k dispozici 105 tun měnového zlata v hodnotě 15 - 17 miliard Kčs, hotovost ve výši 85 mld. Kčs a žádné vnitřní dluhy. Státní dluh činil pouhých 124,2 mld. Kčs, v roce 1993 již 158,8 miliard a letos astronomických 1.412.900.000.000 Kč! Ani za tisíc let se nepodaří ho splatit. </a:t>
            </a:r>
          </a:p>
          <a:p>
            <a:pPr algn="just"/>
            <a:r>
              <a:rPr lang="cs-CZ" dirty="0"/>
              <a:t>Opravdu je tedy současný „blahobyt“ díky naší skvělé novodobé vládě a měli bychom se stejně, kdyby se komunisti, taky takto zadlužili ? </a:t>
            </a:r>
          </a:p>
          <a:p>
            <a:pPr algn="just"/>
            <a:endParaRPr lang="cs-CZ" sz="1050" dirty="0"/>
          </a:p>
          <a:p>
            <a:pPr algn="just"/>
            <a:r>
              <a:rPr lang="cs-CZ" b="1" u="sng" dirty="0"/>
              <a:t>Ne všechno se dělalo správně, taky jsme nebyli se vším spokojeni a také jsme si zanadávali. Také proto mnoho z nás zvonilo klíči a s nadšením přivítalo Pražský podzim. Kam to dojde, však nikdo netušil, a že kdyby to věděli… Jenže historie žádné "kdyby" nezná. </a:t>
            </a:r>
          </a:p>
          <a:p>
            <a:pPr algn="just"/>
            <a:r>
              <a:rPr lang="cs-CZ" dirty="0"/>
              <a:t>Těm, co špatně chápou, připomínám: mým cílem není zlehčování nebo zastírání špatného, nevolám po návratu "starých dobrých časů"!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2099" y="4149080"/>
            <a:ext cx="8424936" cy="247760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dirty="0"/>
              <a:t>Ve zbrani byla udržována 200 tisícová armáda v mnoha desítkách vojenských útvarů, 16 výcvikových prostorech s 407 bojovými letadly, 101 vrtulníkem, 4.585 tanky, 4.900 obrněnými transportéry a BVP, 3.445 děly a raketomety a 77 zařízeními odpalovaní raket. Pro případ války a v rámci Civilní obrany byly vybudovány objekty, které by dnes bylo naprosto nemožné postavit. </a:t>
            </a:r>
          </a:p>
          <a:p>
            <a:endParaRPr lang="cs-CZ" sz="1100" dirty="0"/>
          </a:p>
          <a:p>
            <a:pPr algn="just"/>
            <a:r>
              <a:rPr lang="cs-CZ" dirty="0"/>
              <a:t>A ještě zbylo dost prostředků pro zahraniční pomoc rozvojovým zemím. Nízké platy byly vyváženy dotovanými cenami potravin, bydlení, hromadné dopravy, lékařské péče, kultury, umění, sportu a mnoha jiného.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18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4A8D64-4BC9-4929-B3F3-A260401E9B3A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8245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6337" y="116632"/>
            <a:ext cx="835292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2800" b="1" dirty="0">
                <a:latin typeface="Franklin Gothic Book"/>
                <a:ea typeface="Times New Roman"/>
              </a:rPr>
              <a:t>A ptám se dál : </a:t>
            </a:r>
            <a:endParaRPr lang="cs-CZ" sz="24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Jaké mají lidé v ČR platy a důchody ?</a:t>
            </a:r>
            <a:r>
              <a:rPr lang="cs-CZ" b="1" dirty="0">
                <a:latin typeface="Franklin Gothic Book"/>
                <a:ea typeface="Times New Roman"/>
              </a:rPr>
              <a:t> -- Jsou solidní, umožňují slušnou existenci srovnatelnou se Západní Evropou a USA, jak naši představitelé Havel a Klaus v roce ´89/90 lidem slibovali ?! </a:t>
            </a:r>
            <a:endParaRPr lang="cs-CZ" sz="16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A jaká je úroveň cen zboží ?</a:t>
            </a:r>
            <a:r>
              <a:rPr lang="cs-CZ" b="1" dirty="0">
                <a:latin typeface="Franklin Gothic Book"/>
                <a:ea typeface="Times New Roman"/>
              </a:rPr>
              <a:t>  -- Je adekvátní příjmům ? A jaká je kvalita výrobků od potravin až po domy ?  -- Je to lepší než za komunistů? </a:t>
            </a:r>
            <a:endParaRPr lang="cs-CZ" sz="16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A jaká je úroveň kriminality ?</a:t>
            </a:r>
            <a:r>
              <a:rPr lang="cs-CZ" b="1" dirty="0">
                <a:latin typeface="Franklin Gothic Book"/>
                <a:ea typeface="Times New Roman"/>
              </a:rPr>
              <a:t> -- Je nízká jako za komunistů ? Nebo se občané bojí vyjít večer na ulici ? </a:t>
            </a:r>
            <a:endParaRPr lang="cs-CZ" sz="1600" dirty="0"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A co lichva a exekutoři,</a:t>
            </a:r>
            <a:r>
              <a:rPr lang="cs-CZ" b="1" dirty="0">
                <a:latin typeface="Franklin Gothic Book"/>
                <a:ea typeface="Times New Roman"/>
              </a:rPr>
              <a:t> je to dobré, jsou s tím lidé spokojeni ? </a:t>
            </a:r>
            <a:endParaRPr lang="cs-CZ" sz="16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A co mezinárodní postavení naší země, je důstojné ?</a:t>
            </a:r>
            <a:r>
              <a:rPr lang="cs-CZ" b="1" dirty="0">
                <a:latin typeface="Franklin Gothic Book"/>
                <a:ea typeface="Times New Roman"/>
              </a:rPr>
              <a:t>  </a:t>
            </a:r>
            <a:r>
              <a:rPr lang="cs-CZ" b="1" u="sng" dirty="0">
                <a:latin typeface="Franklin Gothic Book"/>
                <a:ea typeface="Times New Roman"/>
              </a:rPr>
              <a:t>Nestali jsme se z kolonie Sovětského Svazu opět jen prachsprostou kolonií západních zemí a USA </a:t>
            </a:r>
            <a:r>
              <a:rPr lang="cs-CZ" b="1" dirty="0">
                <a:latin typeface="Franklin Gothic Book"/>
                <a:ea typeface="Times New Roman"/>
              </a:rPr>
              <a:t>? </a:t>
            </a:r>
            <a:endParaRPr lang="cs-CZ" sz="16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A co postkomunističtí politici, jsou lepší než komunisté</a:t>
            </a:r>
            <a:r>
              <a:rPr lang="cs-CZ" b="1" dirty="0">
                <a:latin typeface="Franklin Gothic Book"/>
                <a:ea typeface="Times New Roman"/>
              </a:rPr>
              <a:t>, chovají se k lidem slušně, nejsou arogantní, plní své předvolební sliby, neberou úplatky a jsou kompetentní ? </a:t>
            </a:r>
            <a:endParaRPr lang="cs-CZ" sz="1600" dirty="0">
              <a:latin typeface="Times New Roman"/>
              <a:ea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latin typeface="Franklin Gothic Book"/>
                <a:ea typeface="Times New Roman"/>
              </a:rPr>
              <a:t>A co zaměstnavatelé, chovají se k lidem slušně, nešikanují je, nevykořisťují, nediskriminují, je dostatek volných, adekvátních vzdělání, pracovních míst pro mladé i starší ? ! </a:t>
            </a:r>
            <a:endParaRPr lang="cs-CZ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19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51520" y="5330392"/>
            <a:ext cx="8213787" cy="1200329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latin typeface="Franklin Gothic Book" panose="020B0503020102020204" pitchFamily="34" charset="0"/>
              </a:rPr>
              <a:t>Něco zničit, pomluvit, očernit, přivést ke krachu je primitivní a </a:t>
            </a:r>
          </a:p>
          <a:p>
            <a:pPr algn="ctr"/>
            <a:r>
              <a:rPr lang="cs-CZ" sz="2400" b="1" dirty="0">
                <a:latin typeface="Franklin Gothic Book" panose="020B0503020102020204" pitchFamily="34" charset="0"/>
              </a:rPr>
              <a:t>dovede to každý hlupák</a:t>
            </a:r>
            <a:r>
              <a:rPr lang="cs-CZ" sz="2400" b="1">
                <a:latin typeface="Franklin Gothic Book" panose="020B0503020102020204" pitchFamily="34" charset="0"/>
              </a:rPr>
              <a:t>, který </a:t>
            </a:r>
            <a:r>
              <a:rPr lang="cs-CZ" sz="2400" b="1" dirty="0">
                <a:latin typeface="Franklin Gothic Book" panose="020B0503020102020204" pitchFamily="34" charset="0"/>
              </a:rPr>
              <a:t>má moc ! Ale něco vylepšit, </a:t>
            </a:r>
          </a:p>
          <a:p>
            <a:pPr algn="ctr"/>
            <a:r>
              <a:rPr lang="cs-CZ" sz="2400" b="1" dirty="0">
                <a:latin typeface="Franklin Gothic Book" panose="020B0503020102020204" pitchFamily="34" charset="0"/>
              </a:rPr>
              <a:t>zdokonalit, vybudovat to je zásluha !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9319C9D-98F7-471B-93B0-FBF03C079C0E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1666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95536" y="548680"/>
            <a:ext cx="8352928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000" b="1" dirty="0">
                <a:solidFill>
                  <a:srgbClr val="FF0000"/>
                </a:solidFill>
                <a:latin typeface="Arial Black"/>
                <a:ea typeface="Times New Roman"/>
              </a:rPr>
              <a:t>A tak se tedy ptám, páni postkomunisté :</a:t>
            </a:r>
          </a:p>
          <a:p>
            <a:pPr algn="ctr">
              <a:spcAft>
                <a:spcPts val="0"/>
              </a:spcAft>
            </a:pPr>
            <a:endParaRPr lang="cs-CZ" sz="1050" dirty="0">
              <a:latin typeface="Times New Roman"/>
              <a:ea typeface="Times New Roman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highlight>
                  <a:srgbClr val="FFFF00"/>
                </a:highlight>
                <a:latin typeface="Franklin Gothic Book"/>
                <a:ea typeface="Times New Roman"/>
              </a:rPr>
              <a:t>Když komunisté dělali všechno špatně, socialistické podniky byly špatné, jaké jsou Vaše úspěchy za 30  let Vaší vlády ?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cs-CZ" sz="1000" dirty="0">
              <a:latin typeface="Times New Roman"/>
              <a:ea typeface="Times New Roman"/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cs-CZ" b="1" dirty="0">
                <a:latin typeface="Franklin Gothic Book"/>
                <a:ea typeface="Times New Roman"/>
              </a:rPr>
              <a:t>Kde jsou ty vzorové, vzorné ( ale české, ne německé - viz Volkswagen ) kapitalistické podniky, kde jsou ty světové výrobky, světové značky, moderní výrobní technologie, vývojová oddělení, zastoupení po světě ?!</a:t>
            </a:r>
            <a:endParaRPr lang="cs-CZ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cs-CZ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Kde to všechno je za 30 roků ! ! !</a:t>
            </a:r>
            <a:endParaRPr lang="cs-CZ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600" b="1" dirty="0">
                <a:latin typeface="Times New Roman"/>
                <a:ea typeface="Times New Roman"/>
              </a:rPr>
              <a:t> </a:t>
            </a:r>
            <a:endParaRPr lang="cs-CZ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cs-CZ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Skutečností je, že za 30 let Vaší vlády a Vašeho podnikání, vůbec žádné takové úspěchy prostě ...    </a:t>
            </a:r>
            <a:r>
              <a:rPr lang="cs-CZ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NEEXISTUJÍ !!!</a:t>
            </a:r>
            <a:endParaRPr lang="cs-CZ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600" dirty="0">
                <a:latin typeface="Times New Roman"/>
                <a:ea typeface="Times New Roman"/>
              </a:rPr>
              <a:t>  </a:t>
            </a:r>
          </a:p>
          <a:p>
            <a:pPr algn="ctr">
              <a:spcAft>
                <a:spcPts val="0"/>
              </a:spcAft>
            </a:pPr>
            <a:r>
              <a:rPr lang="cs-CZ" b="1" dirty="0">
                <a:solidFill>
                  <a:srgbClr val="FF0000"/>
                </a:solidFill>
                <a:latin typeface="Times New Roman"/>
                <a:ea typeface="Times New Roman"/>
              </a:rPr>
              <a:t>Za 30 let jste dokázali tak akorát všechno rozkrást</a:t>
            </a:r>
            <a:r>
              <a:rPr lang="cs-CZ" sz="16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cs-CZ" dirty="0">
                <a:solidFill>
                  <a:srgbClr val="FF0000"/>
                </a:solidFill>
                <a:latin typeface="Times New Roman"/>
                <a:ea typeface="Times New Roman"/>
              </a:rPr>
              <a:t>, uplatit, zkorumpovat, </a:t>
            </a:r>
            <a:r>
              <a:rPr lang="cs-CZ" b="1" dirty="0">
                <a:solidFill>
                  <a:srgbClr val="FF0000"/>
                </a:solidFill>
                <a:latin typeface="Times New Roman"/>
                <a:ea typeface="Times New Roman"/>
              </a:rPr>
              <a:t>zašantročit a přivést ke krachu !</a:t>
            </a:r>
            <a:endParaRPr lang="cs-CZ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cs-CZ" dirty="0">
                <a:latin typeface="Times New Roman"/>
                <a:ea typeface="Times New Roman"/>
              </a:rPr>
              <a:t>( té malé menšině slušných podnikatelů má slova určena nejsou </a:t>
            </a:r>
            <a:r>
              <a:rPr lang="cs-CZ" b="1" dirty="0">
                <a:latin typeface="Times New Roman"/>
                <a:ea typeface="Times New Roman"/>
              </a:rPr>
              <a:t>)</a:t>
            </a:r>
            <a:endParaRPr lang="cs-CZ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cs-CZ" sz="1600" dirty="0">
                <a:latin typeface="Times New Roman"/>
                <a:ea typeface="Times New Roman"/>
              </a:rPr>
              <a:t>  </a:t>
            </a:r>
          </a:p>
          <a:p>
            <a:pPr algn="ctr">
              <a:spcAft>
                <a:spcPts val="0"/>
              </a:spcAft>
            </a:pPr>
            <a:r>
              <a:rPr lang="cs-CZ" sz="2000" b="1" dirty="0">
                <a:solidFill>
                  <a:srgbClr val="0000FF"/>
                </a:solidFill>
                <a:latin typeface="Franklin Gothic Book"/>
                <a:ea typeface="Times New Roman"/>
              </a:rPr>
              <a:t>Tak buďte tak laskaví a přestaňte nadávat ( těm slušným a schopným ) komunistům, když jste se za 30 let nedokázali dostat ani na jejich úroveň !!!</a:t>
            </a:r>
            <a:endParaRPr lang="cs-CZ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2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F0CBE43-11E3-4A2C-84BD-32108BC86879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631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38587"/>
            <a:ext cx="8640960" cy="230832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dirty="0"/>
              <a:t>Zaprvé, v České republice se přestává rozhodovat u voleb. Již minulé volby byly zcela ovlivněny policejními a mediálními akcemi, tunami zlata, špionážemi a podobně. Že z toho nakonec zbyla nezdaněná luxusní kabelka paní Nagyové – je jiná věc. </a:t>
            </a:r>
            <a:r>
              <a:rPr lang="cs-CZ" b="1" dirty="0"/>
              <a:t>Pomalu se posouváme k rozvojovému světu, soubojům oligarchů, převratům.</a:t>
            </a:r>
            <a:r>
              <a:rPr lang="cs-CZ" dirty="0"/>
              <a:t> To je obecně tragédie pro tuhle zemi – bez ohledu na to – jestli to Nečasovi, potažmo </a:t>
            </a:r>
            <a:r>
              <a:rPr lang="cs-CZ" dirty="0" err="1"/>
              <a:t>Babišovi</a:t>
            </a:r>
            <a:r>
              <a:rPr lang="cs-CZ" dirty="0"/>
              <a:t>, přejeme, či nikoli. Bez ohledu na to – jestli to sami pomáhali roztáčet, či nikoli. </a:t>
            </a:r>
          </a:p>
          <a:p>
            <a:pPr algn="just"/>
            <a:r>
              <a:rPr lang="cs-CZ" dirty="0"/>
              <a:t>Přesto z této atmosféry nemůže nic dobrého vzejít – jen diktatura. Přijde někdo, kdo zaručí „klid“ ?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256490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Naše další spása všemi milovaná EU a Evropské dotace.  Je to  zlodějina sama o sobě od A do Z. Pohled do kuchyně jak se míchají.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1520" y="3356992"/>
            <a:ext cx="8640960" cy="341632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dirty="0"/>
              <a:t>Česká republika sebere peníze daňovým poplatníkům. Sestřičkám v nemocnici, učitelkám, penzistům, co si kupují v obchodě nákup s DPH … Lidem a firmám na svém území. Poté je několika příkazy k úhradě posílá v mnohamiliardové výši do Bruselu. Tam se k tomu (teda oni to říkají) přidá ještě něco od švédských a holandských učitelek.</a:t>
            </a:r>
          </a:p>
          <a:p>
            <a:pPr algn="just"/>
            <a:endParaRPr lang="cs-CZ" sz="1100" dirty="0"/>
          </a:p>
          <a:p>
            <a:pPr algn="just"/>
            <a:r>
              <a:rPr lang="cs-CZ" u="sng" dirty="0"/>
              <a:t>Pak se za dozoru velkých hráčů, </a:t>
            </a:r>
            <a:r>
              <a:rPr lang="cs-CZ" u="sng" dirty="0" err="1"/>
              <a:t>megalobbistů</a:t>
            </a:r>
            <a:r>
              <a:rPr lang="cs-CZ" u="sng" dirty="0"/>
              <a:t> a </a:t>
            </a:r>
            <a:r>
              <a:rPr lang="cs-CZ" u="sng" dirty="0" err="1"/>
              <a:t>eurokmotrů</a:t>
            </a:r>
            <a:r>
              <a:rPr lang="cs-CZ" u="sng" dirty="0"/>
              <a:t> nastavují operační programy, aby se peníze nevrátily občanům, ale využily se na ty „správné programy“ se správnými dodavateli a se správnou ideologií. </a:t>
            </a:r>
            <a:r>
              <a:rPr lang="cs-CZ" dirty="0"/>
              <a:t>Takže se třeba podporuje inkluze ve školách. Nebo genderové audity. Nebo </a:t>
            </a:r>
            <a:r>
              <a:rPr lang="cs-CZ" dirty="0" err="1"/>
              <a:t>poloteroristické</a:t>
            </a:r>
            <a:r>
              <a:rPr lang="cs-CZ" dirty="0"/>
              <a:t> ekologické happeningy a akce. Nebo do škol </a:t>
            </a:r>
            <a:r>
              <a:rPr lang="cs-CZ" dirty="0" err="1"/>
              <a:t>ultradrahé</a:t>
            </a:r>
            <a:r>
              <a:rPr lang="cs-CZ" dirty="0"/>
              <a:t> dotykové tabule. Samotné programy se vždy záhadně jmenují. Třeba VSIRI32 – Vzdělání Stabilita Inovace Regionální Implementace. 32 je tam jen pro legraci a aby vše bylo ještě více záhadné, tajemné a hlupáčkům skryté. Toto není vtip !!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20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2AD646-1DC5-4670-AC1F-692D621BEB26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164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5144" y="21927930"/>
            <a:ext cx="7056784" cy="627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2" y="2202"/>
            <a:ext cx="9169972" cy="685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21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D0E659F-54C4-4BE7-B4BB-27771345947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9733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91154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22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2B609E6-DAC6-409E-8E21-4D8CD751AD70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7384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8580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23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BCB78B9-4129-4A2B-B311-007EFF366B0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561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2028"/>
            <a:ext cx="649605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95736" y="260648"/>
            <a:ext cx="423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</a:rPr>
              <a:t>POLITICKÝ  ORGASMUS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29792"/>
            <a:ext cx="2770162" cy="28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E874A-EC12-41B6-959D-C9313570F9A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B4AE93-DB27-4156-8E64-470D9A26630C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80873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83481" cy="63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3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1B6B2AA-7F14-4568-8178-FE533231A441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34811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6589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5977" y="5733256"/>
            <a:ext cx="871296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</a:rPr>
              <a:t>A toto je vlastně jen malá část</a:t>
            </a:r>
            <a:r>
              <a:rPr lang="cs-CZ" b="1">
                <a:solidFill>
                  <a:srgbClr val="FF0000"/>
                </a:solidFill>
              </a:rPr>
              <a:t>, zlomek, kde </a:t>
            </a:r>
            <a:r>
              <a:rPr lang="cs-CZ" b="1" dirty="0">
                <a:solidFill>
                  <a:srgbClr val="FF0000"/>
                </a:solidFill>
              </a:rPr>
              <a:t>se ještě musí přičíst rozprodané prosperující  fabriky, pozemky a jeden z největších podvodů na naši zem – církevní restituce ! Všechny peníze nám tito politikové rozkradli a mají stále málo ! TENTO VÝČET JE JEN MALÝ VZOREK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4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6A551B9-80F0-4D96-B9EF-B67432B792FF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63892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amera.wav"/>
          </p:stSnd>
        </p:sndAc>
      </p:transition>
    </mc:Choice>
    <mc:Fallback xmlns="">
      <p:transition spd="slow">
        <p:sndAc>
          <p:stSnd>
            <p:snd r:embed="rId6" name="camera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0825" y="333375"/>
            <a:ext cx="8497888" cy="5692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Václav Klaus vše vysvětlil. Klíčová je jediná věta</a:t>
            </a:r>
            <a:r>
              <a:rPr lang="cs-CZ" sz="2800" b="1" dirty="0">
                <a:solidFill>
                  <a:prstClr val="black"/>
                </a:solidFill>
                <a:cs typeface="Arial" charset="0"/>
              </a:rPr>
              <a:t>. Když se Jakub Železný ptal na nezvládnutou privatizaci 90. let: podvody bank, kampeliček a fondů, které připravily o peníze tisíce střadatelů. </a:t>
            </a:r>
          </a:p>
          <a:p>
            <a:pPr>
              <a:defRPr/>
            </a:pPr>
            <a:endParaRPr lang="cs-CZ" sz="2800" b="1" dirty="0">
              <a:solidFill>
                <a:prstClr val="black"/>
              </a:solidFill>
              <a:cs typeface="Arial" charset="0"/>
            </a:endParaRPr>
          </a:p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Klaus odmítl kriminalizaci těchto dějů a událostí. „Vše jsme se učili, všichni jsme se tehdy učili – </a:t>
            </a:r>
            <a:r>
              <a:rPr lang="cs-CZ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nedělejme z toho kriminalizaci</a:t>
            </a: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.“ </a:t>
            </a:r>
          </a:p>
          <a:p>
            <a:pPr>
              <a:defRPr/>
            </a:pP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Podle Klause dnes kriminalizujeme lidi, kteří se pouze učili zbohatnout, a protože jsme byli všichni začátečníci, chybička se holt vloudila. Proto přišel s amnestií. Pouze naplno projevil, co si celou dobu myslí !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93EA5B-C157-4102-A1EA-F2EC4DE85F07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C9F094A-023E-4B5B-9F35-3E43A3D2286D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2075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3" name="camera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01"/>
          <p:cNvSpPr>
            <a:spLocks noGrp="1" noChangeAspect="1" noChangeArrowheads="1"/>
          </p:cNvSpPr>
          <p:nvPr isPhoto="1"/>
        </p:nvSpPr>
        <p:spPr bwMode="auto">
          <a:xfrm>
            <a:off x="827584" y="908720"/>
            <a:ext cx="7380312" cy="4892019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TextovéPole 3"/>
          <p:cNvSpPr txBox="1">
            <a:spLocks noChangeArrowheads="1"/>
          </p:cNvSpPr>
          <p:nvPr/>
        </p:nvSpPr>
        <p:spPr bwMode="auto">
          <a:xfrm>
            <a:off x="251520" y="5935071"/>
            <a:ext cx="84249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rgbClr val="000000"/>
                </a:solidFill>
                <a:latin typeface="Comic Sans MS" pitchFamily="66" charset="0"/>
              </a:rPr>
              <a:t>Moderní cukrovar – Hrochův Týnec, který koupila francouzská firma </a:t>
            </a:r>
            <a:r>
              <a:rPr lang="cs-CZ" altLang="cs-CZ" sz="2000" b="1">
                <a:solidFill>
                  <a:srgbClr val="000000"/>
                </a:solidFill>
                <a:latin typeface="Comic Sans MS" pitchFamily="66" charset="0"/>
              </a:rPr>
              <a:t>a zlikvidovala !</a:t>
            </a:r>
            <a:endParaRPr lang="de-AT" altLang="cs-CZ" sz="20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98960" y="252814"/>
            <a:ext cx="7108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Zahájil provoz 1.10.1970 ročně zpracoval 300 000 t cukrové řepy.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6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ED31BE-F87C-4208-9CCE-7F0C18A57EB4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5877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30"/>
          <p:cNvSpPr>
            <a:spLocks noGrp="1" noChangeAspect="1" noChangeArrowheads="1"/>
          </p:cNvSpPr>
          <p:nvPr isPhoto="1"/>
        </p:nvSpPr>
        <p:spPr bwMode="auto">
          <a:xfrm>
            <a:off x="755576" y="476672"/>
            <a:ext cx="7452320" cy="5586652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altLang="cs-CZ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7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EFB386E-809D-444A-97AD-2DC4AB6E4DAC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14479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 descr="037"/>
          <p:cNvSpPr>
            <a:spLocks noGrp="1" noChangeAspect="1" noChangeArrowheads="1"/>
          </p:cNvSpPr>
          <p:nvPr isPhoto="1"/>
        </p:nvSpPr>
        <p:spPr bwMode="auto">
          <a:xfrm>
            <a:off x="971600" y="10769"/>
            <a:ext cx="7451536" cy="5586065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6600" b="1" dirty="0">
                <a:solidFill>
                  <a:srgbClr val="000000"/>
                </a:solidFill>
                <a:latin typeface="Comic Sans MS" pitchFamily="66" charset="0"/>
              </a:rPr>
              <a:t>   … a dnes !?</a:t>
            </a:r>
            <a:endParaRPr lang="de-AT" altLang="cs-CZ" sz="6600" b="1" dirty="0">
              <a:solidFill>
                <a:srgbClr val="000000"/>
              </a:solidFill>
              <a:latin typeface="Comic Sans MS" pitchFamily="66" charset="0"/>
            </a:endParaRP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  <a:p>
            <a:pPr algn="ctr" eaLnBrk="1" hangingPunct="1"/>
            <a:r>
              <a:rPr lang="cs-CZ" altLang="cs-CZ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PRAVDA  A LÁSKA ZVÍTĚZILA  </a:t>
            </a:r>
            <a:r>
              <a:rPr lang="cs-CZ" alt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2140" y="5733256"/>
            <a:ext cx="871296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Ukázka jak v české republice zahraniční firny likvidují náš majetek a tím konkurenci!!!!!</a:t>
            </a:r>
          </a:p>
          <a:p>
            <a:pPr algn="ctr"/>
            <a:r>
              <a:rPr lang="cs-CZ" b="1" dirty="0"/>
              <a:t>Tak dopadl i cukrovar Kojetíně a v Němčicích na Hané !! A další !! Nyní se cukr do ČR dováží!!!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C64F6-A433-4C53-9791-6204851BBED2}" type="slidenum">
              <a:rPr lang="cs-CZ" smtClean="0"/>
              <a:t>8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E21B8D6-2DA6-415C-BAC2-FA43122EB547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261850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5" name="camera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42" y="774969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242265"/>
            <a:ext cx="6566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  JEDNÉ  LEGENDY – OP PROSTĚJOV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24231" y="5228352"/>
            <a:ext cx="58961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TOTO  JE  JEN  JEDEN  PŘÍKLAD </a:t>
            </a:r>
          </a:p>
          <a:p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  MNOHA  DESÍTEK  JINÝCH !!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0BC0-48CD-4FBA-A0DB-9359895950B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C4DA66-290F-456B-84A9-86B44228AA43}"/>
              </a:ext>
            </a:extLst>
          </p:cNvPr>
          <p:cNvSpPr txBox="1"/>
          <p:nvPr/>
        </p:nvSpPr>
        <p:spPr>
          <a:xfrm rot="18900000">
            <a:off x="1397000" y="3270250"/>
            <a:ext cx="6350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>
                <a:solidFill>
                  <a:srgbClr val="808080"/>
                </a:solidFill>
                <a:latin typeface="Calibri" panose="020F0502020204030204" pitchFamily="34" charset="0"/>
              </a:rPr>
              <a:t>Eldariel - databáze Českých elfů</a:t>
            </a:r>
          </a:p>
        </p:txBody>
      </p:sp>
    </p:spTree>
    <p:extLst>
      <p:ext uri="{BB962C8B-B14F-4D97-AF65-F5344CB8AC3E}">
        <p14:creationId xmlns:p14="http://schemas.microsoft.com/office/powerpoint/2010/main" val="42717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2134</Words>
  <Application>Microsoft Office PowerPoint</Application>
  <PresentationFormat>Předvádění na obrazovce (4:3)</PresentationFormat>
  <Paragraphs>193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Arial Unicode MS</vt:lpstr>
      <vt:lpstr>Calibri</vt:lpstr>
      <vt:lpstr>Comic Sans MS</vt:lpstr>
      <vt:lpstr>Franklin Gothic Book</vt:lpstr>
      <vt:lpstr>Times New Roman</vt:lpstr>
      <vt:lpstr>Motiv systému Office</vt:lpstr>
      <vt:lpstr>1_Motiv systému Office</vt:lpstr>
      <vt:lpstr>2_Motiv systému Office</vt:lpstr>
      <vt:lpstr>3_Motiv systému Office</vt:lpstr>
      <vt:lpstr>4_Motiv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oem</dc:creator>
  <cp:lastModifiedBy>Pavel</cp:lastModifiedBy>
  <cp:revision>151</cp:revision>
  <dcterms:created xsi:type="dcterms:W3CDTF">2017-11-09T09:47:08Z</dcterms:created>
  <dcterms:modified xsi:type="dcterms:W3CDTF">2025-12-25T23:00:07Z</dcterms:modified>
</cp:coreProperties>
</file>