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0" r:id="rId4"/>
    <p:sldId id="288" r:id="rId5"/>
    <p:sldId id="263" r:id="rId6"/>
    <p:sldId id="271" r:id="rId7"/>
    <p:sldId id="258" r:id="rId8"/>
    <p:sldId id="296" r:id="rId9"/>
    <p:sldId id="257" r:id="rId10"/>
    <p:sldId id="261" r:id="rId11"/>
    <p:sldId id="290" r:id="rId12"/>
    <p:sldId id="259" r:id="rId13"/>
    <p:sldId id="262" r:id="rId14"/>
    <p:sldId id="265" r:id="rId15"/>
    <p:sldId id="291" r:id="rId16"/>
    <p:sldId id="269" r:id="rId17"/>
    <p:sldId id="270" r:id="rId18"/>
    <p:sldId id="276" r:id="rId19"/>
    <p:sldId id="266" r:id="rId20"/>
    <p:sldId id="267" r:id="rId21"/>
    <p:sldId id="264" r:id="rId22"/>
    <p:sldId id="268" r:id="rId23"/>
    <p:sldId id="282" r:id="rId24"/>
    <p:sldId id="292" r:id="rId25"/>
    <p:sldId id="272" r:id="rId26"/>
    <p:sldId id="297" r:id="rId27"/>
    <p:sldId id="274" r:id="rId28"/>
    <p:sldId id="277" r:id="rId29"/>
    <p:sldId id="280" r:id="rId30"/>
    <p:sldId id="295" r:id="rId31"/>
    <p:sldId id="289" r:id="rId32"/>
    <p:sldId id="279" r:id="rId33"/>
    <p:sldId id="278" r:id="rId34"/>
    <p:sldId id="273" r:id="rId35"/>
    <p:sldId id="294" r:id="rId36"/>
    <p:sldId id="285" r:id="rId37"/>
    <p:sldId id="293" r:id="rId38"/>
    <p:sldId id="283" r:id="rId39"/>
    <p:sldId id="298" r:id="rId40"/>
    <p:sldId id="284" r:id="rId41"/>
    <p:sldId id="300" r:id="rId42"/>
    <p:sldId id="311" r:id="rId43"/>
    <p:sldId id="286" r:id="rId44"/>
    <p:sldId id="304" r:id="rId45"/>
    <p:sldId id="301" r:id="rId46"/>
    <p:sldId id="305" r:id="rId47"/>
    <p:sldId id="303" r:id="rId48"/>
    <p:sldId id="306" r:id="rId49"/>
    <p:sldId id="307" r:id="rId50"/>
    <p:sldId id="309" r:id="rId51"/>
    <p:sldId id="308" r:id="rId52"/>
    <p:sldId id="310" r:id="rId53"/>
    <p:sldId id="299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25.12.2025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.denik.cz/104/da/galp_5531_1427_ng-detail-ga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16957" cy="640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59765" y="1412776"/>
            <a:ext cx="70244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Pražané vítají pořád a každého…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836712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Pražan, Pražák = obyvatel Prahy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B5A9D14-63DA-46FF-AF2F-CB5796B6350C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508766557"/>
      </p:ext>
    </p:extLst>
  </p:cSld>
  <p:clrMapOvr>
    <a:masterClrMapping/>
  </p:clrMapOvr>
  <p:transition spd="slow">
    <p:pull/>
    <p:sndAc>
      <p:stSnd loop="1">
        <p:snd r:embed="rId2" name="14. My jsme ti pražáci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912" y="6207695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Reinhard Heydrich - rozloučení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katem…</a:t>
            </a:r>
          </a:p>
        </p:txBody>
      </p:sp>
      <p:pic>
        <p:nvPicPr>
          <p:cNvPr id="4098" name="Picture 2" descr="https://i.refresher.sk/public/adam-s/refresher/GettyImages-80440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3585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78CF84D-A8EF-413A-AAAB-6A65BE1D8C34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307596552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ustrcr.cz/wp-content/uploads/2008/04/staromak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56261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96136" y="2459504"/>
            <a:ext cx="3203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Manifestace na Staroměstském náměstí v Praze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června 1942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CA6943C-F801-49B2-BB5A-F320032B25EE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849577079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ois\Desktop\safe_image.p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0" y="692696"/>
            <a:ext cx="8610210" cy="44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12" y="5805264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Maršál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Koněv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Praze… a jeho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77AB638-70FA-414D-AB36-0B763A121109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4053899878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912" y="5805264"/>
            <a:ext cx="914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Praha, Hradčanské náměstí, Rudá armáda, sovětští, ruští vojáci, osvobození, vítání…</a:t>
            </a:r>
          </a:p>
        </p:txBody>
      </p:sp>
      <p:pic>
        <p:nvPicPr>
          <p:cNvPr id="6146" name="Picture 2" descr="http://imultimedia.ctk.cz/storage/foto/F201309100313001/515x515.wm/F2013091003130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1878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EE5DF45-8E24-4FA0-ACB1-31C38C00F5AD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732356694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1gr.cz/fotky/idnes/16/021/cl5/OB61113e_04gottwa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6562"/>
            <a:ext cx="8232849" cy="58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Klement Gottwald jako oblíbený předseda československé vlády v roce 1946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F4296B7-96D5-4626-8B34-D48A53A469AF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4232043059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.novinky.cz/508/255083-original1-fk6y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21401"/>
            <a:ext cx="7859707" cy="594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5386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Projev Klementa Gottwalda poté, co dvanáct ministru rezignovalo…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2D178A-D453-456E-87F2-0B476027AC51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58254542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yden.cz/obrazek/staromak-47bd4634403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75772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slaví Vítězný únor 1948</a:t>
            </a:r>
            <a:endParaRPr lang="cs-CZ" sz="28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8078637-D0C8-4F1F-9A04-BB19B6BC5E03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275853795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59NESOXkAAlVsh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391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2280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Staroměstské náměstí,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slaví Vítězný únor 1948.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CE5C04-4B40-490C-82C8-AC66DF7FC840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978326085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originals/c3/01/27/c301278737d67f998ab9287b192d65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1" y="332656"/>
            <a:ext cx="874897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8052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slaví Vítězný únor 1948…</a:t>
            </a:r>
            <a:endParaRPr lang="cs-CZ" sz="2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311442E-DCFF-41CD-8E54-292288BCC7D0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510481753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1gr.cz/fotky/idnes/18/062/c460/HM173fbb7_gottwa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32656"/>
            <a:ext cx="859611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Gottwald na Hradě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4BF6AAB-22DB-4517-8BA9-FC7396A19D29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879830171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ohlednice-tap.cz/img/2371-800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86206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93537AA-A1D7-492D-8809-3C72DB78FBD8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223850736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g.denik.cz/111/4e/fo02095400_dotyk-galerie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3" y="404664"/>
            <a:ext cx="4389940" cy="43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g.denik.cz/111/a4/fo01034226_dotyk-220-1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21514" cy="43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64851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Klement Gottwald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Úmrtí: 14. března 1953, pražané se loučí...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7DEDE1-FA55-4E0E-9B94-48E361885BB2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684796408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áří 1966, Nikita Chruščov, prezident Antonín Novotný (vpravo), manželka Božena (zcela vlevo ve světlém kostýmu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3"/>
          <a:stretch/>
        </p:blipFill>
        <p:spPr bwMode="auto">
          <a:xfrm>
            <a:off x="251520" y="218209"/>
            <a:ext cx="8640960" cy="58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Září 1966,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Nikita Chruščov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2E8538A-7FEA-42FA-B786-8C734613EE52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138016104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ct24.ceskatelevize.cz/sites/default/files/styles/node-article_horizontal/public/images/1966801-okupace_1968_01.jpeg?itok=cV0XYn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6680"/>
            <a:ext cx="8651231" cy="5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620836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68 se nevítalo, jen jednou jedinkrát byl národ jednotný a ani Praha nevítala…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209CAB-6515-4819-81F1-ED3ABDD9515C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366375023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.cncenter.cz/img/12/normal1050/3617909_okupace-komunismus-socialismus-1968-tanky-ruska-armada-v0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6" y="188640"/>
            <a:ext cx="882737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620836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68 se nevítalo, jen jednou jedinkrát byl národ jednotný a ani Praha nevítala…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CF7D45D-63DE-4B14-9663-1CF854366DAA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674216584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t24.ceskatelevize.cz/sites/default/files/styles/scale_1180/public/images/1837927-vkarolinu.jpeg?itok=jR80E-4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6991028" cy="440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.blesk.cz/img/1/gallery/1426794_fidel-castro-v0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862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61803" y="548680"/>
            <a:ext cx="4408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Fidel Castro navštívil Prahu celkem třikrát.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Dostal zde od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kulovnici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čestný titul…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E21C726-9AEC-4F18-B64D-62E62AECF047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591939128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.tyden.cz/obrazek/201110/4ea0457d139bd/kad8ctk-4ea04d086e807_520x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2" y="188640"/>
            <a:ext cx="8784956" cy="579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27030" y="6165304"/>
            <a:ext cx="6316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pic>
        <p:nvPicPr>
          <p:cNvPr id="5122" name="Picture 2" descr="https://cdn.xsd.cz/resize/66a106bf0eb33cf396e0702c701e2e8d_resize=640,408_.jpg?hash=743bcc4dd6aa40da0a885b9825a10c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/>
          <a:stretch/>
        </p:blipFill>
        <p:spPr bwMode="auto">
          <a:xfrm>
            <a:off x="179532" y="3861418"/>
            <a:ext cx="3096324" cy="2765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39E79E-9913-4179-BDD3-66480D0D7D04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117782428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derni-dejiny.cz/PublicFiles/UserFiles/image/Prameny/09_NORM/800x800_20_ma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2"/>
          <a:stretch/>
        </p:blipFill>
        <p:spPr bwMode="auto">
          <a:xfrm>
            <a:off x="191259" y="3513719"/>
            <a:ext cx="4207114" cy="9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rajskelisty.cz/images/theme/20170106200732_antichartaTOP2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9" y="275218"/>
            <a:ext cx="4884797" cy="30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1259" y="4653136"/>
            <a:ext cx="4207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 svoji, jsme svoji…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Loajálnost ke komunistické říši demonstrovali 28.1.1977 pražští umělci opět a zase přímo v Národním divadle…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/>
          <a:stretch/>
        </p:blipFill>
        <p:spPr>
          <a:xfrm>
            <a:off x="5212724" y="275218"/>
            <a:ext cx="3795877" cy="3052999"/>
          </a:xfrm>
          <a:prstGeom prst="rect">
            <a:avLst/>
          </a:prstGeom>
        </p:spPr>
      </p:pic>
      <p:pic>
        <p:nvPicPr>
          <p:cNvPr id="1030" name="Picture 6" descr="https://img.blesk.cz/img/1/normal620/3216473_jirian-svorcova-anticharta-jan-werich-milos-kopecky-charta-komunismus-v2.jpg?v=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0"/>
          <a:stretch/>
        </p:blipFill>
        <p:spPr bwMode="auto">
          <a:xfrm>
            <a:off x="4572000" y="3467927"/>
            <a:ext cx="4436601" cy="322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01123FC-E9A6-4813-8BDF-E0AB25AAB365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315911442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nasregion.cz/wp-content/uploads/2017/11/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238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598237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 1989 – všude plno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…demonstrují za svobodné volby!!!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4322C98-C24C-4F28-AD0F-CB2AA95C6624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099659652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xsd.cz/resize/8113cf38711137039788547ae3df9024_resize=648,365_.jpg?hash=1e01af2fbd6003d0d34bb6eda5038a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1" y="188640"/>
            <a:ext cx="882087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544522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 1989 – všude plno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…demonstrují za svobodné volby!!!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FB6C89-42BB-4DE9-A148-F48C23BC2CA9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523185806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bush prah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75444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D8FB59-348B-4A02-9BB9-3AE20E1A37C7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948277002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ranz-josef.cz/img_resize.php?id=8449&amp;type=db&amp;width=800&amp;height=600&amp;resizing_type=resam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t="8962" r="2189" b="18727"/>
          <a:stretch/>
        </p:blipFill>
        <p:spPr bwMode="auto">
          <a:xfrm>
            <a:off x="152981" y="548680"/>
            <a:ext cx="8810219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12" y="6165304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Josef II a jeho přivítání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pražany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057F33-2071-4F9B-A305-B668360C1696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199010794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ceskoamerickestoleti.cz/assets/0_1100x1100/nbln1k4hky.11011994-Clinton-Prague-05-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23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37E5692-901B-4172-B239-C28186AD7157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955356076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tyden.cz/obrazek/is-1000213969-466688dca32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32656"/>
            <a:ext cx="825016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g.denik.cz/63/5f/demonstrace_bush2_denik-320-16x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2332"/>
            <a:ext cx="3048000" cy="171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EA2E3F5-88A6-443B-937F-E7FDB2BFCB49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976511806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mericanrhetoric.com/videoclips/barackobamapraguespee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83298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BBD65C-3E93-426B-B386-2FB7CFCF7491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968500290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z.usembassy.gov/wp-content/uploads/sites/22/2016/04/ObamaPrague01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89057" cy="59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56B6450-326C-4EC8-9651-5665FDDC7FCB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480524105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cho24.cz/img/551980d3e4b07f8b8f727188/1040/540/FIT?_sig=YkWB-VJrh774td0VD1WSF_i-NoNgiyR6eBrIJ5VAN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7" y="121396"/>
            <a:ext cx="8774201" cy="58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E26D6E8-D85A-4FE4-8BDC-4ABE54A87AE0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175126974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dn.xsd.cz/resize/7ae5795398d836a7af7da71a76738295_resize=680,383_.jpg?hash=ccf9620f098cd8a2eb918f3f815119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8214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.xsd.cz/resize/4cc7d7e19257344abf9e6bde5758f708_resize=1021,758_.jpg?hash=5de9473533e5ef80a6eb040c9bb22cb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588715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7545" y="530120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aby přivítali tetku Angelu…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87BC4ED-296E-4BC8-B66A-307741A2D1A7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216239791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86262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i kvůli gayům a lesbám…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FFF0189-3D08-4DEA-BA74-D48537E1B2C0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772089216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d06.jxs.cz/959/636/3a565c8740_102082938_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83893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aby zastavili islamizaci Prahy…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17C0D58-47C0-4B2F-8118-49E702B74650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741201694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787"/>
            <a:ext cx="8870682" cy="443534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kvůli klimatu – 2018 – ať žije Gréta…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C811A52-019A-4C78-9DD9-91D8C042771B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183227678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979712" y="4869160"/>
            <a:ext cx="70239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demonstrují proti Kalouskovi… 21.4.2012.</a:t>
            </a:r>
          </a:p>
          <a:p>
            <a:pPr algn="ctr"/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demonstrace od roku 1989 - 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protivládní demonstrace na Václavském náměstí v Praze se snažila donutit vládu k demisi, ministr Kalousek a premiér Nečas se stali nepřáteli státu číslo 1.</a:t>
            </a:r>
            <a:endParaRPr lang="pl-P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img.blesk.cz/img/1/normal690/1256874_protesty-demonstrace-praha-vaclavak-vlada-pochod-odbory-kalousek-v0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84810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emonstrace prah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95526"/>
            <a:ext cx="1752129" cy="2628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0DDFAA9-F924-42CE-A8F6-65EDAC6F3E76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797103514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1.wp.com/www.cysnews-new.cz/wp-content/uploads/2018/10/masaryk.jpg?resize=640%2C389&amp;ssl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/>
          <a:stretch/>
        </p:blipFill>
        <p:spPr bwMode="auto">
          <a:xfrm>
            <a:off x="179512" y="246737"/>
            <a:ext cx="8757256" cy="577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A42753-C3CB-443D-8E16-C2D772B464FD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34583269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rnenskadrbna.cz/files/drbna/images/page/2019/06/24/size4-15613577694892-60-letna-lux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75000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15-a.sdn.szn.cz/d_15/c_img_E_I/YnMqKO.jpeg?fl=cro,0,84,1280,720%7Cres,1200,,1%7Cwebp,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77414"/>
            <a:ext cx="2475359" cy="301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179511" y="5469031"/>
            <a:ext cx="6048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a demonstrují proti svobodným volbám… za nitky tahá Kalousek!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Kalouska (z Tábora) jeho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milují…!</a:t>
            </a:r>
          </a:p>
        </p:txBody>
      </p:sp>
      <p:pic>
        <p:nvPicPr>
          <p:cNvPr id="3074" name="Picture 2" descr="https://g.cz/sites/default/files/resize/styles/clanek_-_velke_foto_586x330/public/field/image/2015/kalouseksluk-586x401.jpg?itok=NZrdkrQ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4" b="100000" l="2560" r="97611">
                        <a14:foregroundMark x1="46587" y1="5985" x2="38737" y2="13716"/>
                        <a14:foregroundMark x1="36177" y1="17207" x2="35495" y2="29426"/>
                        <a14:foregroundMark x1="51706" y1="5736" x2="62287" y2="11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7551"/>
            <a:ext cx="4536504" cy="3104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ový popisek 3"/>
          <p:cNvSpPr/>
          <p:nvPr/>
        </p:nvSpPr>
        <p:spPr>
          <a:xfrm>
            <a:off x="307974" y="332656"/>
            <a:ext cx="6640290" cy="1008112"/>
          </a:xfrm>
          <a:prstGeom prst="wedgeRoundRectCallout">
            <a:avLst>
              <a:gd name="adj1" fmla="val -19399"/>
              <a:gd name="adj2" fmla="val 161987"/>
              <a:gd name="adj3" fmla="val 16667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Přijďte, budou tam ti největší </a:t>
            </a:r>
            <a:r>
              <a:rPr lang="cs-CZ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dobroseři</a:t>
            </a:r>
            <a:r>
              <a:rPr lang="cs-CZ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magoři, </a:t>
            </a:r>
            <a:r>
              <a:rPr lang="cs-CZ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vypatlanci</a:t>
            </a:r>
            <a:r>
              <a:rPr lang="cs-CZ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kolaboranti z našeho hlavního města…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77B7B9-C84E-459A-8A70-D9664AAA1540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525852172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4"/>
          <a:stretch/>
        </p:blipFill>
        <p:spPr bwMode="auto">
          <a:xfrm>
            <a:off x="207872" y="3717032"/>
            <a:ext cx="8676000" cy="2302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15-a.sdn.szn.cz/d_15/c_img_E_I/YnMqKO.jpeg?fl=cro,0,84,1280,720%7Cres,1200,,1%7Cwebp,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/>
          <a:stretch/>
        </p:blipFill>
        <p:spPr>
          <a:xfrm>
            <a:off x="207872" y="188640"/>
            <a:ext cx="8684608" cy="34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Pražští umělci se opět schází a demonstrují a opět něco podepisují…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86" y="1700808"/>
            <a:ext cx="334837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42A4D99-3711-431A-8637-C0266131C5F4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879212234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03E8CE-BA1B-4DFD-B1AD-798A256C0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68" y="3578805"/>
            <a:ext cx="5889720" cy="3110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8DCC76-16AE-4A78-A74F-AFD30224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8302"/>
            <a:ext cx="5760640" cy="328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EEFF50-DC24-4809-81EF-4DEA22532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5532" r="25669"/>
          <a:stretch/>
        </p:blipFill>
        <p:spPr>
          <a:xfrm>
            <a:off x="179512" y="3578806"/>
            <a:ext cx="2736304" cy="3110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F66675-1EAD-43A9-BCF8-7A6B970C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8" y="332656"/>
            <a:ext cx="3931250" cy="2208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A424B96-1EC7-4EE8-89E9-648B83E3FBE9}"/>
              </a:ext>
            </a:extLst>
          </p:cNvPr>
          <p:cNvSpPr txBox="1"/>
          <p:nvPr/>
        </p:nvSpPr>
        <p:spPr>
          <a:xfrm>
            <a:off x="6012160" y="2598003"/>
            <a:ext cx="2952328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demonstrují protože CHCÍPL PES !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FCBD38-8E5D-4562-B0E4-B784C5CB0379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620358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476672"/>
            <a:ext cx="8640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Pražan, Pražák – obyvatel Prahy</a:t>
            </a:r>
          </a:p>
          <a:p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obyvatelské jméno, které má dále podobu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přechýlené tvary pak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Pražanka, Pražačka,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plurál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Pražané, Pražani, Pražáci.</a:t>
            </a:r>
          </a:p>
          <a:p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obyvatel Prahy: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se pozná podle toho, že mluví a jedná jako blbec.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Jestliže v pátek odjedou náplavy na Moravu – sníží se IQ Prahy na 50%...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Pražáci jsou páni tvorstva, a když už to nedávají najevo, tak si to alespoň myslí. Kdyby tak tušili to, co zbytek republiky považuje za samozřejmost…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je hlavní město České republiky, nikoli světa!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skromný Pražák se v džungli (pro něj vše od metru za hranicí Prahy dál) považuje za privilegovaného, kterému je třeba projevovat elementární úctu!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skutečnosti je Pražák pro přespolní a priori kokot, jen se objeví na horizontu.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žije ve virtuální realitě, ve které všichni na západ, jih a východ od Prahy mluví nějakým divným nářečím, což je legrační a směšné, zatímco zbytek republiky má s Pražáky v tomto ohledu zcela jiný problém:</a:t>
            </a:r>
          </a:p>
          <a:p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Nerozumí jim ani slovo!</a:t>
            </a:r>
            <a:b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7BB20D-6797-48B7-B477-0BBF73CF8141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953464754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plná umění…!!!</a:t>
            </a:r>
          </a:p>
        </p:txBody>
      </p:sp>
      <p:pic>
        <p:nvPicPr>
          <p:cNvPr id="4" name="Picture 3" descr="C:\Users\Karel\Documents\Nová složka\Schránka 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4300245" cy="3046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Karel\Documents\Nová složka\Schránka 04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38527" cy="3046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Karel\Documents\Nová složka\hdfnndohdbffikmp.jpg"/>
          <p:cNvPicPr>
            <a:picLocks noGrp="1" noChangeAspect="1" noChangeArrowheads="1"/>
          </p:cNvPicPr>
          <p:nvPr/>
        </p:nvPicPr>
        <p:blipFill rotWithShape="1">
          <a:blip r:embed="rId4" cstate="print"/>
          <a:srcRect t="15304" b="2494"/>
          <a:stretch/>
        </p:blipFill>
        <p:spPr bwMode="auto">
          <a:xfrm>
            <a:off x="179510" y="3346515"/>
            <a:ext cx="4300245" cy="265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Karel\Documents\Nová složka\Schránka 07.jpg"/>
          <p:cNvPicPr>
            <a:picLocks noGrp="1" noChangeAspect="1" noChangeArrowheads="1"/>
          </p:cNvPicPr>
          <p:nvPr/>
        </p:nvPicPr>
        <p:blipFill rotWithShape="1">
          <a:blip r:embed="rId5" cstate="print"/>
          <a:srcRect t="7897"/>
          <a:stretch/>
        </p:blipFill>
        <p:spPr bwMode="auto">
          <a:xfrm>
            <a:off x="4644007" y="3346514"/>
            <a:ext cx="4338527" cy="265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4A12FD6-00D0-4750-838A-4B3E0FCE4596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662059619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76672"/>
            <a:ext cx="8712968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Příručka pro „nepražáka“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 se budete chtít v centru zeptat na cestu, mluvte rovnou anglicky.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Nenadávejte Pražákovi do čecháčků nebo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cajzlů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Pravděpodobně je původem z Moravy nebo ze Slovenska.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všech, kteří přišli do Prahy z větší dálky než je 5 kilometrů od poslední satelitní vesnice, se hovoří jako o náplavách nebo naplaveninách. A to bez ohledu na geografické okolnosti. Pražák ve skutečnosti netuší, odkud a kterým směrem teče Vltava. Pouze ví, že jeden její konec je na Slapech a druhý u Zoologické zahrady v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Tróji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Chcete-li si získat respekt, tvrďte všem, že fandíte Baníku. Nebudou Vás mít rádi, ale budou se Vás bát. Vůbec přitom nezáleží na tom, z které části Moravy jste. V Praze stejně nikdo neví, kde Ostrava leží. Většina si myslí, že je v Polsku.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Svůj moravský dialekt se při komunikaci nesnažte potlačovat. Pražák považuje moravský přízvuk za velmi zábavný. U žen je exotický přízvuk dokonce považován za sexy doplněk.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pražském metru nemluvte jako o krtkovi. Ve skutečnosti tak v Praze nikdo metru neříká a vypadali byste staromódně. Když už chcete být in, raději říkejte, že jedete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sockou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Nezdržujte se v Praze déle, než je nezbytně nutné. Pokud tam budete jezdit příliš často nebo dokonce pracovat, přestanou Vás doma mít rádi. Příliš úzké vztahy s Pražáky jsou obzvláště na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brněnsku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považovány za neodpustitelnou krvesmilnou zradu.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4181DA-81C9-4DA2-B296-5FD378F49605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23826362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99992" y="6093296"/>
            <a:ext cx="4644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plná umění…!!!</a:t>
            </a:r>
          </a:p>
        </p:txBody>
      </p:sp>
      <p:pic>
        <p:nvPicPr>
          <p:cNvPr id="8" name="Picture 2" descr="C:\Users\Karel\Documents\Nová složka\Schránka 02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C:\Users\Karel\Documents\Nová složka\Schránka 12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5762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/>
          <p:cNvPicPr>
            <a:picLocks noGrp="1" noChangeAspect="1" noChangeArrowheads="1"/>
          </p:cNvPicPr>
          <p:nvPr/>
        </p:nvPicPr>
        <p:blipFill rotWithShape="1">
          <a:blip r:embed="rId4" cstate="print"/>
          <a:srcRect b="3714"/>
          <a:stretch/>
        </p:blipFill>
        <p:spPr bwMode="auto">
          <a:xfrm>
            <a:off x="179512" y="3573016"/>
            <a:ext cx="4320480" cy="3120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3AA616-2DED-47E5-BB8D-56C5279B50EA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811393660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0648"/>
            <a:ext cx="864096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Typickému Pražanovi nikdo neřekne jinak, než Pražák. Žije o víkendu na venkově, kde si pořídil chaloupku. Má sjednaného místního všeuměla na penzi, kterému tam za odměnu postaví basu šestikorunových piv. Ten mu chaloupku průběžně vylepšuje. </a:t>
            </a:r>
          </a:p>
          <a:p>
            <a:pPr algn="just">
              <a:spcBef>
                <a:spcPts val="600"/>
              </a:spcBef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Praze pak je takový Pražák od pondělí do pátku mrzutý, protože si není jist, zda to s tou odměnou nepřehnal. Jednou za týden se na to přijede podívat s manželkou. Někdy i v týdnu, se slečnou. Jednou za rok si udělá výlet na Jižní Moravu, kde pro něj mají každoročně připraven výběr z bobulí, přislazený tzv. "pro Pražáky".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20888"/>
            <a:ext cx="7200799" cy="428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94EB51D-2587-4429-B256-3022A1520D46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144926934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620769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se našla…!!! Ó, jak Vám zbytek republiky závidí…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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 descr="113170"/>
          <p:cNvSpPr>
            <a:spLocks noGrp="1" noChangeAspect="1" noChangeArrowheads="1"/>
          </p:cNvSpPr>
          <p:nvPr/>
        </p:nvSpPr>
        <p:spPr bwMode="auto">
          <a:xfrm>
            <a:off x="107504" y="188640"/>
            <a:ext cx="2193708" cy="292494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" name="Rectangle 3" descr="113177"/>
          <p:cNvSpPr>
            <a:spLocks noGrp="1" noChangeAspect="1" noChangeArrowheads="1"/>
          </p:cNvSpPr>
          <p:nvPr/>
        </p:nvSpPr>
        <p:spPr bwMode="auto">
          <a:xfrm>
            <a:off x="2411760" y="188640"/>
            <a:ext cx="2193708" cy="292494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Rectangle 3" descr="113178"/>
          <p:cNvSpPr>
            <a:spLocks noGrp="1" noChangeAspect="1" noChangeArrowheads="1"/>
          </p:cNvSpPr>
          <p:nvPr/>
        </p:nvSpPr>
        <p:spPr bwMode="auto">
          <a:xfrm>
            <a:off x="4716016" y="188640"/>
            <a:ext cx="2193708" cy="292494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Rectangle 3" descr="113182"/>
          <p:cNvSpPr>
            <a:spLocks noGrp="1" noChangeAspect="1" noChangeArrowheads="1"/>
          </p:cNvSpPr>
          <p:nvPr/>
        </p:nvSpPr>
        <p:spPr bwMode="auto">
          <a:xfrm>
            <a:off x="7020272" y="188640"/>
            <a:ext cx="1956056" cy="2924944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" name="Rectangle 3" descr="113191"/>
          <p:cNvSpPr>
            <a:spLocks noGrp="1" noChangeAspect="1" noChangeArrowheads="1"/>
          </p:cNvSpPr>
          <p:nvPr/>
        </p:nvSpPr>
        <p:spPr bwMode="auto">
          <a:xfrm>
            <a:off x="107504" y="3212976"/>
            <a:ext cx="2193708" cy="292494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3" descr="113203"/>
          <p:cNvSpPr>
            <a:spLocks noGrp="1" noChangeAspect="1" noChangeArrowheads="1"/>
          </p:cNvSpPr>
          <p:nvPr/>
        </p:nvSpPr>
        <p:spPr bwMode="auto">
          <a:xfrm>
            <a:off x="2411760" y="3212976"/>
            <a:ext cx="2193708" cy="2924944"/>
          </a:xfrm>
          <a:prstGeom prst="rect">
            <a:avLst/>
          </a:prstGeom>
          <a:blipFill dpi="0" rotWithShape="1">
            <a:blip r:embed="rId7"/>
            <a:srcRect/>
            <a:stretch>
              <a:fillRect t="-1293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" name="Rectangle 3" descr="113201"/>
          <p:cNvSpPr>
            <a:spLocks noGrp="1" noChangeAspect="1" noChangeArrowheads="1"/>
          </p:cNvSpPr>
          <p:nvPr/>
        </p:nvSpPr>
        <p:spPr bwMode="auto">
          <a:xfrm>
            <a:off x="4729821" y="3212975"/>
            <a:ext cx="1942515" cy="292494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Rectangle 3" descr="113204"/>
          <p:cNvSpPr>
            <a:spLocks noGrp="1" noChangeAspect="1" noChangeArrowheads="1"/>
          </p:cNvSpPr>
          <p:nvPr/>
        </p:nvSpPr>
        <p:spPr bwMode="auto">
          <a:xfrm>
            <a:off x="6776761" y="3212977"/>
            <a:ext cx="2199567" cy="2924944"/>
          </a:xfrm>
          <a:prstGeom prst="rect">
            <a:avLst/>
          </a:prstGeom>
          <a:blipFill dpi="0" rotWithShape="1">
            <a:blip r:embed="rId9"/>
            <a:srcRect/>
            <a:stretch>
              <a:fillRect t="-2813" b="-1042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" name="Obdélník 10"/>
          <p:cNvSpPr/>
          <p:nvPr/>
        </p:nvSpPr>
        <p:spPr>
          <a:xfrm>
            <a:off x="107504" y="116632"/>
            <a:ext cx="296209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Pár pravých </a:t>
            </a:r>
            <a:r>
              <a:rPr lang="cs-CZ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pražáků</a:t>
            </a:r>
            <a:r>
              <a:rPr lang="cs-CZ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C127013-8AFF-4DA5-8B7F-82CD49941BEB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736165674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DZsNXyTWkAAgw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6"/>
          <a:stretch/>
        </p:blipFill>
        <p:spPr bwMode="auto">
          <a:xfrm>
            <a:off x="988398" y="414778"/>
            <a:ext cx="7167204" cy="5795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2797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Ó, jak Vám zbytek republiky závidí…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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79512" y="231031"/>
            <a:ext cx="267836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Pražák na Moravě…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25292D-665D-4275-ABB1-27367FBFC953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65440555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ustrcr.cz/wp-content/uploads/2009/03/foto18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2927" cy="61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351711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Výmluvné obrázky pražských ulic z 15. března 1939.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A478C0D-934F-4C6F-A1AD-F79E28BA6E4F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458181847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375911A-20D7-4E91-9698-F632D6BB8F74}"/>
              </a:ext>
            </a:extLst>
          </p:cNvPr>
          <p:cNvSpPr txBox="1"/>
          <p:nvPr/>
        </p:nvSpPr>
        <p:spPr>
          <a:xfrm>
            <a:off x="179512" y="18864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přijede na farmu a ptá se farmáře: „Prosím vás, proč tahle kráva nemá rohy?”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Farmář: „Obecně platí, že pokud krávy nemají rohy, tak se mezi sebou méně poškozují, takže někdy se jim rohy odřezávají, dokonce jsou i plemena, která rohy nemají vůbec. Ale v tomto případě je hlavním důvodem to, že je to kůň.”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2E3241-C416-4D28-AD86-D8E974AB4CA4}"/>
              </a:ext>
            </a:extLst>
          </p:cNvPr>
          <p:cNvSpPr txBox="1"/>
          <p:nvPr/>
        </p:nvSpPr>
        <p:spPr>
          <a:xfrm>
            <a:off x="4355976" y="4360428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Dostane se Pražák do Brna, najme si průvodce a nechá si ukazovat město, které zná jen z knih. Pořád je nějaký nespokojený a když projíždí přes Černovice, nedá mu to a říká svému průvodci: „Hele, koukej, máte tu všechno hrozně malé. Například tato budova by byla u nás v Praze alespoň třikrát větší!”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„Tak to vám věřím, to je totiž blázinec!”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FEDAB5-0C68-48D5-AFF5-DCF9F17A4607}"/>
              </a:ext>
            </a:extLst>
          </p:cNvPr>
          <p:cNvSpPr txBox="1"/>
          <p:nvPr/>
        </p:nvSpPr>
        <p:spPr>
          <a:xfrm>
            <a:off x="2286000" y="2413033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Bůh, co stvořil tenhle svět, jde po té naší zemi a nese pytel plný dementů. Jak tak jde a rozhlíží se kolem, najednou mu pytel vypadne z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všeci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dementi se rozsypou.</a:t>
            </a:r>
          </a:p>
          <a:p>
            <a:pPr algn="just"/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 se na to podívá, mávne rukou a řekne: „Sbírat vás nebudu, tady bude Praha.”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7D3DB9-6CA6-4FBF-8920-4C0841726F10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509975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forum24.cz/wp-content/uploads/2018/07/37336449_1278281642304078_48717754767979315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20000" cy="4286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58052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Dobře to tam vedete v té Praze, kluci…  </a:t>
            </a:r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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0A3242-ADB0-4151-BADC-02DA94B76BD9}"/>
              </a:ext>
            </a:extLst>
          </p:cNvPr>
          <p:cNvSpPr txBox="1"/>
          <p:nvPr/>
        </p:nvSpPr>
        <p:spPr>
          <a:xfrm>
            <a:off x="899592" y="1221690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Náplava ze Slavičína…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EAC8E4A-C1DA-4D7D-8161-08E72C27BA96}"/>
              </a:ext>
            </a:extLst>
          </p:cNvPr>
          <p:cNvSpPr txBox="1"/>
          <p:nvPr/>
        </p:nvSpPr>
        <p:spPr>
          <a:xfrm>
            <a:off x="5118448" y="1221690"/>
            <a:ext cx="3123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Náplava z Jablonce nad Nisou…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7881730-589C-4752-81B5-4302AE3290EF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187449108"/>
      </p:ext>
    </p:extLst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6E0A576-D5CE-4367-B60D-7B40DEA1FEB5}"/>
              </a:ext>
            </a:extLst>
          </p:cNvPr>
          <p:cNvSpPr txBox="1"/>
          <p:nvPr/>
        </p:nvSpPr>
        <p:spPr>
          <a:xfrm>
            <a:off x="179512" y="206052"/>
            <a:ext cx="878497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je z Prahy, což je naprosto zvláštní stát uprostřed naší české země, kde kromě Pražáků žijí ještě politici. V Praze je možné úplně všechno. Celé národy tam posílají peníze a Pražáci si je pak rozdělují mezi sebou.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Pražáků je všude plno. Přemisťují se hlavně autem, v poslední době všichni jezdí na elektro kolech v legračních trenýrkách s plínkami. Pořád spěchají a telefonují.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ženu má Pražák Pražandu, línou a marnivou ženskou, která Pražáka terorizuje. Pražanda sedí doma a čte časopisy, kde jí radí, jak zabít čas. Pražák ji musí vozit za povyražením. Jinak otravuje, vymýšlí kraviny a ječí na děti. V létě se opaluje a prudí. Pražanda musí mít bazén. Pěstuje fíkus a pelargonie. Nevaří ani nepeče. Když něco přece jen zkusí, nežerou to ani slepice. Své děti Pražáci drží doma u počítače. Přerostly jim přes hlavu, bojí se jim něco říct a nechávají je být. Nutí je jenom do angličtiny. S tou začínají už v jeslích.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Pražáci drží mezi sebou. Scházejí se u chat a vykládají si o tom, kam jeli, kam pojedou, jak se jim jelo, co tam snědli a na kolik je to přišlo. Jinak sedí na zahradě, pečou buřty, koukají na televizi, luští křížovky a sečou trávník. Mimo sekání trávníku si Pražák sám vůbec nic neudělá.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Pražáci jsou celí posedlí zdravím a hygienou. Shánějí se po zdravém jídle, ale jedí prášky po kilech. Pořád se myjí a sprejují a uklízejí a vysávají. I na zahradě! Vysávají i listí a pečlivě vypichují pampelišky z trávníku.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 je Pražákovi padesát, tak Pražandě uteče. Najde si mladší, ale zase úplně stejnou Pražandu. Pražany opuštěné Pražandy loví všude, i na vsi. Spadeno mají hlavně na staré mládence s pěkným gruntem. Když si nějakého vyhlídnou, nemá proti jejich čarování šanci. Nacpou se mu do baráku, dotáhnou ho na úřad a on pak na ně musí dřít až do smrti.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 mrtvé nechávají Pražáci spálit a pak si je vystavují doma v obýváku. Pokud se jedná o tchýni, tak v garáži. Zato pietně pohřbívají své psy a kočky.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6FEFB7-6534-420D-9580-4301B25952A7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480420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1081" r="1027" b="1122"/>
          <a:stretch/>
        </p:blipFill>
        <p:spPr bwMode="auto">
          <a:xfrm>
            <a:off x="322729" y="331695"/>
            <a:ext cx="8499022" cy="615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ový popisek 3"/>
          <p:cNvSpPr/>
          <p:nvPr/>
        </p:nvSpPr>
        <p:spPr>
          <a:xfrm>
            <a:off x="2916056" y="476672"/>
            <a:ext cx="3312368" cy="504056"/>
          </a:xfrm>
          <a:prstGeom prst="wedgeRoundRectCallout">
            <a:avLst>
              <a:gd name="adj1" fmla="val 61699"/>
              <a:gd name="adj2" fmla="val 384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Naplavenina z Ústí nad Orlicí</a:t>
            </a:r>
          </a:p>
        </p:txBody>
      </p:sp>
      <p:sp>
        <p:nvSpPr>
          <p:cNvPr id="5" name="Zaoblený obdélníkový popisek 4"/>
          <p:cNvSpPr/>
          <p:nvPr/>
        </p:nvSpPr>
        <p:spPr>
          <a:xfrm>
            <a:off x="2916056" y="1124744"/>
            <a:ext cx="3312368" cy="1296144"/>
          </a:xfrm>
          <a:prstGeom prst="wedgeRoundRectCallout">
            <a:avLst>
              <a:gd name="adj1" fmla="val -64376"/>
              <a:gd name="adj2" fmla="val 224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Pepek Vyskoč byl původem Pražák, ale odstěhoval se se svou matkou do Putimi, kde působil jako pasák krav…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231C0D-7C26-4E9F-8608-1162020E08D8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432365066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t24.ceskatelevize.cz/sites/default/files/styles/scale_1180/public/images/1070554-553310.jpg?itok=6_uDJT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52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0932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Výmluvné obrázky pražských ulic z 15. března 1939.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25DE5EF-7CF9-488C-B7A4-1605B7457E1E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771051259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cncenter.cz/img/3/article/1950326_protektorat-hitler-hacha-v3.jpg?v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672"/>
            <a:ext cx="873121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26925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 svoji, jsme svoji…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B6C3948-7D94-4F93-971A-D03452F4E9CA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1692057679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423" b="14479"/>
          <a:stretch/>
        </p:blipFill>
        <p:spPr bwMode="auto">
          <a:xfrm>
            <a:off x="179511" y="188640"/>
            <a:ext cx="7056785" cy="64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236296" y="404664"/>
            <a:ext cx="18356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 svoji, jsme svoji…</a:t>
            </a:r>
          </a:p>
          <a:p>
            <a:pPr algn="ctr"/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Loajálnost k nacistické říši demonstrovali 24.6.1942 pražští divadelníci přímo v Národním divadle…</a:t>
            </a:r>
          </a:p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…odsoudili atentát na Heydricha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5F3F6E0-EEF8-4ACC-90FA-0CC797313E58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3034249884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.cncenter.cz/img/12/full/3440864_reinhard-heydrich-rakev-lafeta-v0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6" y="260648"/>
            <a:ext cx="8531917" cy="59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912" y="6207695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Reinhard Heydrich - rozloučení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katem…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5BC2FE3-EF42-4A17-8A75-3F2F166DFE24}"/>
              </a:ext>
            </a:extLst>
          </p:cNvPr>
          <p:cNvSpPr txBox="1"/>
          <p:nvPr/>
        </p:nvSpPr>
        <p:spPr>
          <a:xfrm rot="18900000">
            <a:off x="1397000" y="3270250"/>
            <a:ext cx="635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cs-CZ" sz="3600">
                <a:solidFill>
                  <a:srgbClr val="808080"/>
                </a:solidFill>
                <a:latin typeface="Calibri" panose="020F0502020204030204" pitchFamily="34" charset="0"/>
              </a:rPr>
              <a:t>Eldariel - databáze Českých elfů</a:t>
            </a:r>
          </a:p>
        </p:txBody>
      </p:sp>
    </p:spTree>
    <p:extLst>
      <p:ext uri="{BB962C8B-B14F-4D97-AF65-F5344CB8AC3E}">
        <p14:creationId xmlns:p14="http://schemas.microsoft.com/office/powerpoint/2010/main" val="2929799306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1582</Words>
  <Application>Microsoft Office PowerPoint</Application>
  <PresentationFormat>Předvádění na obrazovce (4:3)</PresentationFormat>
  <Paragraphs>153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Alois</dc:creator>
  <cp:lastModifiedBy>Pavel</cp:lastModifiedBy>
  <cp:revision>58</cp:revision>
  <dcterms:created xsi:type="dcterms:W3CDTF">2019-11-18T17:42:38Z</dcterms:created>
  <dcterms:modified xsi:type="dcterms:W3CDTF">2025-12-25T22:53:48Z</dcterms:modified>
</cp:coreProperties>
</file>