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96" r:id="rId2"/>
    <p:sldId id="256" r:id="rId3"/>
    <p:sldId id="280" r:id="rId4"/>
    <p:sldId id="312" r:id="rId5"/>
    <p:sldId id="260" r:id="rId6"/>
    <p:sldId id="310" r:id="rId7"/>
    <p:sldId id="262" r:id="rId8"/>
    <p:sldId id="261" r:id="rId9"/>
    <p:sldId id="264" r:id="rId10"/>
    <p:sldId id="285" r:id="rId11"/>
    <p:sldId id="265" r:id="rId12"/>
    <p:sldId id="275" r:id="rId13"/>
    <p:sldId id="267" r:id="rId14"/>
    <p:sldId id="297" r:id="rId15"/>
    <p:sldId id="272" r:id="rId16"/>
    <p:sldId id="278" r:id="rId17"/>
    <p:sldId id="276" r:id="rId18"/>
    <p:sldId id="292" r:id="rId19"/>
    <p:sldId id="291" r:id="rId20"/>
    <p:sldId id="259" r:id="rId21"/>
    <p:sldId id="274" r:id="rId22"/>
    <p:sldId id="283" r:id="rId23"/>
    <p:sldId id="301" r:id="rId24"/>
    <p:sldId id="271" r:id="rId25"/>
    <p:sldId id="311" r:id="rId26"/>
    <p:sldId id="257" r:id="rId27"/>
    <p:sldId id="289" r:id="rId28"/>
    <p:sldId id="263" r:id="rId29"/>
    <p:sldId id="295" r:id="rId30"/>
    <p:sldId id="302" r:id="rId31"/>
    <p:sldId id="303" r:id="rId32"/>
    <p:sldId id="306" r:id="rId33"/>
    <p:sldId id="313" r:id="rId34"/>
    <p:sldId id="305" r:id="rId35"/>
    <p:sldId id="273" r:id="rId36"/>
  </p:sldIdLst>
  <p:sldSz cx="9144000" cy="6858000" type="screen4x3"/>
  <p:notesSz cx="6858000" cy="9144000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3B3007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50" autoAdjust="0"/>
    <p:restoredTop sz="94660"/>
  </p:normalViewPr>
  <p:slideViewPr>
    <p:cSldViewPr>
      <p:cViewPr varScale="1">
        <p:scale>
          <a:sx n="91" d="100"/>
          <a:sy n="91" d="100"/>
        </p:scale>
        <p:origin x="830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552D7092-0C90-4019-B640-02571B3882DB}" type="datetimeFigureOut">
              <a:rPr lang="de-DE"/>
              <a:pPr/>
              <a:t>25.12.2025</a:t>
            </a:fld>
            <a:endParaRPr lang="de-DE" dirty="0"/>
          </a:p>
        </p:txBody>
      </p:sp>
      <p:sp>
        <p:nvSpPr>
          <p:cNvPr id="655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55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55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655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5C69E814-CA8F-41C8-B072-1CFBC7144CD3}" type="slidenum">
              <a:rPr lang="de-DE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113180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001700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022381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627740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32366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622490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92432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525619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129341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382857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710732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294297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788423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783373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627012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953436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076125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232382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387911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87421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491733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255124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1361035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0162981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9310095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9779498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8064918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5840881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4083993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7377723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756801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20924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C66D40-C0EB-40B7-BCE2-7A03F32369E0}" type="datetimeFigureOut">
              <a:rPr lang="hu-HU"/>
              <a:pPr>
                <a:defRPr/>
              </a:pPr>
              <a:t>2025. 12. 25.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32AE59-CA8A-411A-9A8F-0639C7FAF707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</p:cSld>
  <p:clrMapOvr>
    <a:masterClrMapping/>
  </p:clrMapOvr>
  <p:transition spd="slow" advTm="4000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6DC296-5837-47B6-AEF6-D94622F256BF}" type="datetimeFigureOut">
              <a:rPr lang="hu-HU"/>
              <a:pPr>
                <a:defRPr/>
              </a:pPr>
              <a:t>2025. 12. 25.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E03B5C-C425-4140-A3D7-43E126C759BF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</p:cSld>
  <p:clrMapOvr>
    <a:masterClrMapping/>
  </p:clrMapOvr>
  <p:transition spd="slow" advTm="4000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803400-DC10-4E64-96A6-0E571746F40F}" type="datetimeFigureOut">
              <a:rPr lang="hu-HU"/>
              <a:pPr>
                <a:defRPr/>
              </a:pPr>
              <a:t>2025. 12. 25.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E49BE2-670F-493D-854C-E9BEE2C87D62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</p:cSld>
  <p:clrMapOvr>
    <a:masterClrMapping/>
  </p:clrMapOvr>
  <p:transition spd="slow" advTm="4000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E1030E-09AA-4868-939B-44199BD3B7DE}" type="datetimeFigureOut">
              <a:rPr lang="hu-HU"/>
              <a:pPr>
                <a:defRPr/>
              </a:pPr>
              <a:t>2025. 12. 25.</a:t>
            </a:fld>
            <a:endParaRPr lang="hu-HU" dirty="0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dirty="0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A3BE82-BB1D-4D9D-AA34-9C9DCEE31292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</p:cSld>
  <p:clrMapOvr>
    <a:masterClrMapping/>
  </p:clrMapOvr>
  <p:transition spd="slow" advTm="4000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6BF912-6DFA-47C3-AD22-A921074CE893}" type="datetimeFigureOut">
              <a:rPr lang="hu-HU"/>
              <a:pPr>
                <a:defRPr/>
              </a:pPr>
              <a:t>2025. 12. 25.</a:t>
            </a:fld>
            <a:endParaRPr lang="hu-HU" dirty="0"/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dirty="0"/>
          </a:p>
        </p:txBody>
      </p:sp>
      <p:sp>
        <p:nvSpPr>
          <p:cNvPr id="9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B77FFF-E65C-41D8-BAFC-AF585806B667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</p:cSld>
  <p:clrMapOvr>
    <a:masterClrMapping/>
  </p:clrMapOvr>
  <p:transition spd="slow" advTm="4000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455D78-17F7-47B6-AE83-967E8470912C}" type="datetimeFigureOut">
              <a:rPr lang="hu-HU"/>
              <a:pPr>
                <a:defRPr/>
              </a:pPr>
              <a:t>2025. 12. 25.</a:t>
            </a:fld>
            <a:endParaRPr lang="hu-HU" dirty="0"/>
          </a:p>
        </p:txBody>
      </p:sp>
      <p:sp>
        <p:nvSpPr>
          <p:cNvPr id="4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dirty="0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6BB199-CB2C-4683-8466-6D83FD19D6BA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</p:cSld>
  <p:clrMapOvr>
    <a:masterClrMapping/>
  </p:clrMapOvr>
  <p:transition spd="slow" advTm="4000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C9504F-A053-44AA-965B-1E7205E9FB50}" type="datetimeFigureOut">
              <a:rPr lang="hu-HU"/>
              <a:pPr>
                <a:defRPr/>
              </a:pPr>
              <a:t>2025. 12. 25.</a:t>
            </a:fld>
            <a:endParaRPr lang="hu-HU" dirty="0"/>
          </a:p>
        </p:txBody>
      </p:sp>
      <p:sp>
        <p:nvSpPr>
          <p:cNvPr id="3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dirty="0"/>
          </a:p>
        </p:txBody>
      </p:sp>
      <p:sp>
        <p:nvSpPr>
          <p:cNvPr id="4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9AE16-E90E-4803-A0F6-E4DC9DC01089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</p:cSld>
  <p:clrMapOvr>
    <a:masterClrMapping/>
  </p:clrMapOvr>
  <p:transition spd="slow" advTm="4000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047E80-497B-40F1-9BA8-C2CF2B0DE100}" type="datetimeFigureOut">
              <a:rPr lang="hu-HU"/>
              <a:pPr>
                <a:defRPr/>
              </a:pPr>
              <a:t>2025. 12. 25.</a:t>
            </a:fld>
            <a:endParaRPr lang="hu-HU" dirty="0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dirty="0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1A16C9-1F16-49A2-97B3-D67A60F20ED7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</p:cSld>
  <p:clrMapOvr>
    <a:masterClrMapping/>
  </p:clrMapOvr>
  <p:transition spd="slow" advTm="4000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159952-6F95-4C1B-9E13-2B9D02FA85FA}" type="datetimeFigureOut">
              <a:rPr lang="hu-HU"/>
              <a:pPr>
                <a:defRPr/>
              </a:pPr>
              <a:t>2025. 12. 25.</a:t>
            </a:fld>
            <a:endParaRPr lang="hu-HU" dirty="0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dirty="0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68243C-560B-4FC3-AB52-68854A2E7317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</p:cSld>
  <p:clrMapOvr>
    <a:masterClrMapping/>
  </p:clrMapOvr>
  <p:transition spd="slow" advTm="4000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ACB97-A42E-4A83-AFDD-3DBF02BCF102}" type="datetimeFigureOut">
              <a:rPr lang="hu-HU"/>
              <a:pPr>
                <a:defRPr/>
              </a:pPr>
              <a:t>2025. 12. 25.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A076B3-42BF-4404-ADCC-34E00B2F000A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</p:cSld>
  <p:clrMapOvr>
    <a:masterClrMapping/>
  </p:clrMapOvr>
  <p:transition spd="slow" advTm="4000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295989-EB9D-431F-A38C-716295912933}" type="datetimeFigureOut">
              <a:rPr lang="hu-HU"/>
              <a:pPr>
                <a:defRPr/>
              </a:pPr>
              <a:t>2025. 12. 25.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4B3143-ADC4-46B1-AD0D-6D90E30C1457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</p:cSld>
  <p:clrMapOvr>
    <a:masterClrMapping/>
  </p:clrMapOvr>
  <p:transition spd="slow" advTm="4000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Cím hely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/>
              <a:t>Mintacím szerkesztése</a:t>
            </a:r>
          </a:p>
        </p:txBody>
      </p:sp>
      <p:sp>
        <p:nvSpPr>
          <p:cNvPr id="1027" name="Szöveg hely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F0C18EC-49D1-4ECC-80E0-D1FAFA08C0A6}" type="datetimeFigureOut">
              <a:rPr lang="hu-HU"/>
              <a:pPr>
                <a:defRPr/>
              </a:pPr>
              <a:t>2025. 12. 25.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CD67E6D-F07E-4DF6-92A8-F66EDF7C54BB}" type="slidenum">
              <a:rPr lang="hu-HU"/>
              <a:pPr>
                <a:defRPr/>
              </a:pPr>
              <a:t>‹#›</a:t>
            </a:fld>
            <a:endParaRPr lang="hu-H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ransition spd="slow" advTm="4000">
    <p:wipe dir="r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2.wav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/>
          <p:cNvSpPr txBox="1"/>
          <p:nvPr/>
        </p:nvSpPr>
        <p:spPr>
          <a:xfrm>
            <a:off x="1691680" y="1988840"/>
            <a:ext cx="73803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800" b="1" dirty="0">
                <a:ln>
                  <a:solidFill>
                    <a:srgbClr val="0070C0"/>
                  </a:solidFill>
                </a:ln>
                <a:solidFill>
                  <a:srgbClr val="FFFFFF"/>
                </a:solidFill>
                <a:effectLst>
                  <a:outerShdw blurRad="50800" dist="63500" dir="2700000" algn="tl" rotWithShape="0">
                    <a:prstClr val="black">
                      <a:alpha val="80000"/>
                    </a:prstClr>
                  </a:outerShdw>
                </a:effectLst>
                <a:latin typeface="Bookman Old Style" panose="02050604050505020204" pitchFamily="18" charset="0"/>
              </a:rPr>
              <a:t>slovem i obrazem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1403648" y="2708920"/>
            <a:ext cx="76683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0" b="1" kern="0" spc="110" dirty="0">
                <a:ln>
                  <a:solidFill>
                    <a:srgbClr val="0070C0"/>
                  </a:solidFill>
                </a:ln>
                <a:solidFill>
                  <a:srgbClr val="FFFFFF"/>
                </a:solidFill>
                <a:effectLst>
                  <a:outerShdw blurRad="50800" dist="76200" dir="2700000" algn="tl" rotWithShape="0">
                    <a:prstClr val="black">
                      <a:alpha val="80000"/>
                    </a:prstClr>
                  </a:outerShdw>
                </a:effectLst>
                <a:latin typeface="Bookman Old Style" panose="02050604050505020204" pitchFamily="18" charset="0"/>
              </a:rPr>
              <a:t>O STÁRNUTÍ</a:t>
            </a:r>
          </a:p>
        </p:txBody>
      </p:sp>
      <p:pic>
        <p:nvPicPr>
          <p:cNvPr id="5" name="Picture 7" descr="0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24744"/>
            <a:ext cx="2576116" cy="42157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ovéPole 5"/>
          <p:cNvSpPr txBox="1"/>
          <p:nvPr/>
        </p:nvSpPr>
        <p:spPr>
          <a:xfrm>
            <a:off x="5220072" y="5373216"/>
            <a:ext cx="36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ln>
                  <a:solidFill>
                    <a:srgbClr val="0070C0"/>
                  </a:solidFill>
                </a:ln>
                <a:solidFill>
                  <a:srgbClr val="FFFFFF"/>
                </a:solidFill>
                <a:effectLst>
                  <a:outerShdw blurRad="50800" dist="63500" dir="2700000" algn="tl" rotWithShape="0">
                    <a:prstClr val="black">
                      <a:alpha val="80000"/>
                    </a:prstClr>
                  </a:outerShdw>
                </a:effectLst>
                <a:latin typeface="Bookman Old Style" panose="02050604050505020204" pitchFamily="18" charset="0"/>
              </a:rPr>
              <a:t>manuální posun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766A5AC7-72CD-418A-A1E6-EC36637D4866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  <p:sndAc>
          <p:stSnd>
            <p:snd r:embed="rId3" name="chimes.wav"/>
          </p:stSnd>
        </p:sndAc>
      </p:transition>
    </mc:Choice>
    <mc:Fallback xmlns="">
      <p:transition spd="slow">
        <p:fade/>
        <p:sndAc>
          <p:stSnd>
            <p:snd r:embed="rId5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204200-top_foto1-6xw3a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378025" y="203498"/>
            <a:ext cx="8154415" cy="45936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ovéPole 6"/>
          <p:cNvSpPr txBox="1"/>
          <p:nvPr/>
        </p:nvSpPr>
        <p:spPr>
          <a:xfrm>
            <a:off x="0" y="5108991"/>
            <a:ext cx="89644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i="1" dirty="0">
                <a:latin typeface="Segoe Print" pitchFamily="2" charset="0"/>
              </a:rPr>
              <a:t>Víte, co je na stáří bezvadný?      </a:t>
            </a:r>
          </a:p>
          <a:p>
            <a:pPr algn="ctr"/>
            <a:r>
              <a:rPr lang="cs-CZ" b="1" i="1" dirty="0">
                <a:latin typeface="Segoe Print" pitchFamily="2" charset="0"/>
              </a:rPr>
              <a:t>Že se už vůbec nemusíte zdržovat s lidma, který nechcete.</a:t>
            </a:r>
          </a:p>
          <a:p>
            <a:pPr algn="ctr"/>
            <a:r>
              <a:rPr lang="cs-CZ" b="1" i="1" dirty="0">
                <a:latin typeface="Segoe Print" pitchFamily="2" charset="0"/>
              </a:rPr>
              <a:t>A pak, že člověk už může říkat cokoli.</a:t>
            </a:r>
          </a:p>
          <a:p>
            <a:pPr algn="ctr"/>
            <a:r>
              <a:rPr lang="cs-CZ" b="1" i="1" dirty="0">
                <a:latin typeface="Segoe Print" pitchFamily="2" charset="0"/>
              </a:rPr>
              <a:t>Adolf Born.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87245225-58F8-4612-9A34-768DA08E81AC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eelOff" invX="1"/>
        <p:sndAc>
          <p:stSnd loop="1">
            <p:snd r:embed="rId3" name="ze znamych duvodu.wav"/>
          </p:stSnd>
        </p:sndAc>
      </p:transition>
    </mc:Choice>
    <mc:Fallback xmlns="">
      <p:transition spd="slow">
        <p:fade/>
        <p:sndAc>
          <p:stSnd loop="1">
            <p:snd r:embed="rId5" name="ze znamych duvodu.wav"/>
          </p:stSnd>
        </p:sndAc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old-people-web-designing-02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187624" y="332656"/>
            <a:ext cx="7061705" cy="50738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ovéPole 5"/>
          <p:cNvSpPr txBox="1"/>
          <p:nvPr/>
        </p:nvSpPr>
        <p:spPr>
          <a:xfrm>
            <a:off x="984319" y="5571237"/>
            <a:ext cx="71753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hu-HU"/>
            </a:defPPr>
            <a:lvl1pPr algn="ctr">
              <a:defRPr b="1" i="1">
                <a:latin typeface="Segoe Print" pitchFamily="2" charset="0"/>
              </a:defRPr>
            </a:lvl1pPr>
          </a:lstStyle>
          <a:p>
            <a:r>
              <a:rPr lang="cs-CZ" dirty="0"/>
              <a:t>Každý, kdo se přestane učit, je starý, ať je mu 20 nebo 80.</a:t>
            </a:r>
          </a:p>
          <a:p>
            <a:r>
              <a:rPr lang="cs-CZ" dirty="0"/>
              <a:t>Každý, kdo se stále učí, zůstává mladý.</a:t>
            </a:r>
          </a:p>
          <a:p>
            <a:r>
              <a:rPr lang="cs-CZ" dirty="0"/>
              <a:t>Henry Ford   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0ED4BC0C-C22C-4BDA-B3CD-592587B8B75A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eelOff" invX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3-profimedia_0211177842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1144817" y="476671"/>
            <a:ext cx="6955575" cy="4749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ovéPole 9"/>
          <p:cNvSpPr txBox="1"/>
          <p:nvPr/>
        </p:nvSpPr>
        <p:spPr>
          <a:xfrm>
            <a:off x="226174" y="5530006"/>
            <a:ext cx="89178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hu-HU"/>
            </a:defPPr>
            <a:lvl1pPr algn="ctr">
              <a:defRPr b="1" i="1">
                <a:latin typeface="Segoe Print" pitchFamily="2" charset="0"/>
              </a:defRPr>
            </a:lvl1pPr>
          </a:lstStyle>
          <a:p>
            <a:r>
              <a:rPr lang="cs-CZ" dirty="0"/>
              <a:t>Internet je ideální možnost komunikace, zábavy, legrace i poučení.</a:t>
            </a:r>
          </a:p>
          <a:p>
            <a:r>
              <a:rPr lang="cs-CZ" dirty="0"/>
              <a:t>Povídání i psaní má cenu zlata a není to žádné důchodcovské zabíjení času.</a:t>
            </a:r>
          </a:p>
          <a:p>
            <a:r>
              <a:rPr lang="cs-CZ" dirty="0"/>
              <a:t>Hledejte se a nejděte se!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1888D971-3891-4F17-AA18-9A09179D1C3D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eelOff" invX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465878-top_foto1-bua8m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395535" y="404663"/>
            <a:ext cx="8311847" cy="49432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ovéPole 4"/>
          <p:cNvSpPr txBox="1"/>
          <p:nvPr/>
        </p:nvSpPr>
        <p:spPr>
          <a:xfrm>
            <a:off x="391386" y="5517232"/>
            <a:ext cx="85779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hu-HU"/>
            </a:defPPr>
            <a:lvl1pPr algn="ctr">
              <a:defRPr b="1" i="1">
                <a:latin typeface="Segoe Print" pitchFamily="2" charset="0"/>
              </a:defRPr>
            </a:lvl1pPr>
          </a:lstStyle>
          <a:p>
            <a:r>
              <a:rPr lang="cs-CZ" dirty="0"/>
              <a:t>Jsou v životě mužskýho takové dny, jako kdyby k nám byl měsíc tou odvrácenou stranou, najednou potřebuje chlap chlapa.</a:t>
            </a:r>
          </a:p>
          <a:p>
            <a:r>
              <a:rPr lang="cs-CZ" dirty="0"/>
              <a:t>Aby s ním probral mezinárodní události, celostátní bilanci a tak. Vladimír Menšík.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EB996E22-A444-4092-ABAB-FF16B0C6068E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eelOff" invX="1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329415-img-manzele-svatba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2323154" y="3931315"/>
            <a:ext cx="4211960" cy="27499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Obrázek 9" descr="577735-svatba-ilustracni-foto-k-7_denik-605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2277973" y="387480"/>
            <a:ext cx="4238243" cy="28254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ovéPole 10"/>
          <p:cNvSpPr txBox="1"/>
          <p:nvPr/>
        </p:nvSpPr>
        <p:spPr>
          <a:xfrm>
            <a:off x="0" y="3284984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hu-HU"/>
            </a:defPPr>
            <a:lvl1pPr algn="ctr">
              <a:defRPr b="1" i="1">
                <a:latin typeface="Segoe Print" pitchFamily="2" charset="0"/>
              </a:defRPr>
            </a:lvl1pPr>
          </a:lstStyle>
          <a:p>
            <a:r>
              <a:rPr lang="cs-CZ" dirty="0"/>
              <a:t>Ženy jsou milenky mladých mužů, družky středního věku</a:t>
            </a:r>
          </a:p>
          <a:p>
            <a:r>
              <a:rPr lang="cs-CZ" dirty="0"/>
              <a:t>a ošetřovatelky starců. Francis Bacon.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A18C30C7-9F40-40EB-994B-C84E424DAA98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eelOff" invX="1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ovéPole 8"/>
          <p:cNvSpPr txBox="1"/>
          <p:nvPr/>
        </p:nvSpPr>
        <p:spPr>
          <a:xfrm>
            <a:off x="0" y="574603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hu-HU"/>
            </a:defPPr>
            <a:lvl1pPr algn="ctr">
              <a:defRPr b="1" i="1">
                <a:latin typeface="Segoe Print" pitchFamily="2" charset="0"/>
              </a:defRPr>
            </a:lvl1pPr>
          </a:lstStyle>
          <a:p>
            <a:r>
              <a:rPr lang="cs-CZ" dirty="0"/>
              <a:t>S věkem jedny věci ustupujou do pozadí a jiné vystupujou do popředí.</a:t>
            </a:r>
          </a:p>
          <a:p>
            <a:r>
              <a:rPr lang="cs-CZ" dirty="0"/>
              <a:t>Jádro je v tom synchronu, ten je těžkej. Někdy vyžaduje, aby jeden brzdil, když ten druhý nemůže přidat. Jan Werich. </a:t>
            </a:r>
          </a:p>
        </p:txBody>
      </p:sp>
      <p:pic>
        <p:nvPicPr>
          <p:cNvPr id="10" name="Obrázek 9" descr="stáří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899592" y="260647"/>
            <a:ext cx="7272808" cy="53323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EFD738E0-3008-4021-B852-6682AE0D6F52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eelOff" invX="1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315322-original1-9bn8m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452022" y="206720"/>
            <a:ext cx="8299094" cy="51664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ovéPole 4"/>
          <p:cNvSpPr txBox="1"/>
          <p:nvPr/>
        </p:nvSpPr>
        <p:spPr>
          <a:xfrm>
            <a:off x="0" y="594928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hu-HU"/>
            </a:defPPr>
            <a:lvl1pPr algn="ctr">
              <a:defRPr b="1" i="1">
                <a:latin typeface="Segoe Print" pitchFamily="2" charset="0"/>
              </a:defRPr>
            </a:lvl1pPr>
          </a:lstStyle>
          <a:p>
            <a:r>
              <a:rPr lang="cs-CZ" dirty="0"/>
              <a:t>Přicházím v stařecká léta, stále jsa života žák. Solón.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3078927F-9360-47F0-8055-50226A685ECE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eelOff" invX="1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dovolena-seniori1_201204162238343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611560" y="404664"/>
            <a:ext cx="7864489" cy="47525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ovéPole 9"/>
          <p:cNvSpPr txBox="1"/>
          <p:nvPr/>
        </p:nvSpPr>
        <p:spPr>
          <a:xfrm>
            <a:off x="38308" y="5589240"/>
            <a:ext cx="9105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hu-HU"/>
            </a:defPPr>
            <a:lvl1pPr algn="ctr">
              <a:defRPr b="1" i="1">
                <a:latin typeface="Segoe Print" pitchFamily="2" charset="0"/>
              </a:defRPr>
            </a:lvl1pPr>
          </a:lstStyle>
          <a:p>
            <a:r>
              <a:rPr lang="cs-CZ" dirty="0"/>
              <a:t>Než se člověk skutečně stane starým, prožívá poměrně dlouhé období,</a:t>
            </a:r>
          </a:p>
          <a:p>
            <a:r>
              <a:rPr lang="cs-CZ" dirty="0"/>
              <a:t>     během něhož je za starého považován, ač se tak zdaleka necítí.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47B91081-8A19-4462-A906-9847FBE43C23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eelOff" invX="1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8625411-566x849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458031" y="266092"/>
            <a:ext cx="8146417" cy="53951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ovéPole 5"/>
          <p:cNvSpPr txBox="1"/>
          <p:nvPr/>
        </p:nvSpPr>
        <p:spPr>
          <a:xfrm>
            <a:off x="0" y="5805264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hu-HU"/>
            </a:defPPr>
            <a:lvl1pPr algn="ctr">
              <a:defRPr b="1" i="1">
                <a:latin typeface="Segoe Print" pitchFamily="2" charset="0"/>
              </a:defRPr>
            </a:lvl1pPr>
          </a:lstStyle>
          <a:p>
            <a:r>
              <a:rPr lang="cs-CZ" dirty="0"/>
              <a:t>Schopnost být šťastný je nadání.</a:t>
            </a:r>
          </a:p>
          <a:p>
            <a:r>
              <a:rPr lang="cs-CZ" dirty="0"/>
              <a:t>Něco jako hudební sluch. Gabriela Osvaldová.</a:t>
            </a:r>
          </a:p>
        </p:txBody>
      </p:sp>
      <p:pic>
        <p:nvPicPr>
          <p:cNvPr id="10" name="Obrázek 9" descr="87a2216804_60678464_o2.gif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 flipH="1">
            <a:off x="179512" y="3068960"/>
            <a:ext cx="1944216" cy="3600400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0A37579C-4ABA-48B2-A466-8AABA43D6C7B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eelOff" invX="1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véPole 10"/>
          <p:cNvSpPr txBox="1"/>
          <p:nvPr/>
        </p:nvSpPr>
        <p:spPr>
          <a:xfrm>
            <a:off x="107503" y="5805264"/>
            <a:ext cx="88919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hu-HU"/>
            </a:defPPr>
            <a:lvl1pPr algn="ctr">
              <a:defRPr b="1" i="1">
                <a:latin typeface="Segoe Print" pitchFamily="2" charset="0"/>
              </a:defRPr>
            </a:lvl1pPr>
          </a:lstStyle>
          <a:p>
            <a:r>
              <a:rPr lang="cs-CZ" dirty="0"/>
              <a:t>Najít krásu ve smutku, naději ve ztrátě a důstojnost v prohře,</a:t>
            </a:r>
          </a:p>
          <a:p>
            <a:r>
              <a:rPr lang="cs-CZ" dirty="0"/>
              <a:t>v tom je skutečné umění života. Arthur Miller.</a:t>
            </a:r>
          </a:p>
        </p:txBody>
      </p:sp>
      <p:pic>
        <p:nvPicPr>
          <p:cNvPr id="10" name="Obrázek 9" descr="PKS358f0b_stara_zena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418047" y="260648"/>
            <a:ext cx="8365890" cy="53285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6B0AEEF9-B30A-44EF-8D3A-5EF1516EF619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eelOff" invX="1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zahrada1_201308082021497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539552" y="379082"/>
            <a:ext cx="7992888" cy="43820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ovéPole 3"/>
          <p:cNvSpPr txBox="1"/>
          <p:nvPr/>
        </p:nvSpPr>
        <p:spPr>
          <a:xfrm>
            <a:off x="0" y="5373216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hu-HU"/>
            </a:defPPr>
            <a:lvl1pPr algn="ctr">
              <a:defRPr b="1" i="1">
                <a:latin typeface="Segoe Print" pitchFamily="2" charset="0"/>
              </a:defRPr>
            </a:lvl1pPr>
          </a:lstStyle>
          <a:p>
            <a:r>
              <a:rPr lang="cs-CZ" dirty="0"/>
              <a:t>Zahrada je místo, odkud na stát není vidět. Henry David </a:t>
            </a:r>
            <a:r>
              <a:rPr lang="cs-CZ" dirty="0" err="1"/>
              <a:t>Thoreaum</a:t>
            </a:r>
            <a:r>
              <a:rPr lang="cs-CZ" dirty="0"/>
              <a:t>.       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2CBE5941-25EC-4975-AAEA-3FBCFD67C15E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eelOff" invX="1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/>
          <p:cNvSpPr txBox="1"/>
          <p:nvPr/>
        </p:nvSpPr>
        <p:spPr>
          <a:xfrm>
            <a:off x="26510" y="5013176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hu-HU"/>
            </a:defPPr>
            <a:lvl1pPr algn="ctr">
              <a:defRPr b="1" i="1">
                <a:latin typeface="Segoe Print" pitchFamily="2" charset="0"/>
              </a:defRPr>
            </a:lvl1pPr>
          </a:lstStyle>
          <a:p>
            <a:r>
              <a:rPr lang="cs-CZ" dirty="0"/>
              <a:t>Život je opona a my tu v pokoře čekáme, kdy navěky spadne.</a:t>
            </a:r>
          </a:p>
          <a:p>
            <a:r>
              <a:rPr lang="cs-CZ" dirty="0"/>
              <a:t>Život je muzikál, člověk jde na scénu, aby si odpykal tu svoji roli.</a:t>
            </a:r>
          </a:p>
          <a:p>
            <a:r>
              <a:rPr lang="cs-CZ" dirty="0"/>
              <a:t>Když si s ní poradí, dostane odměnu, někdy to nevadí, někdy to bolí.</a:t>
            </a:r>
          </a:p>
          <a:p>
            <a:r>
              <a:rPr lang="cs-CZ" dirty="0"/>
              <a:t>Jiří Suchý.</a:t>
            </a:r>
          </a:p>
        </p:txBody>
      </p:sp>
      <p:pic>
        <p:nvPicPr>
          <p:cNvPr id="7" name="Obrázek 6" descr="zena_o_holi-f590_290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755576" y="476672"/>
            <a:ext cx="7640215" cy="38884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C1DA2F36-45E6-4849-A480-040421250B43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eelOff" invX="1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ek 10" descr="pár-stáří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899592" y="230198"/>
            <a:ext cx="7641600" cy="52375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xtovéPole 11"/>
          <p:cNvSpPr txBox="1"/>
          <p:nvPr/>
        </p:nvSpPr>
        <p:spPr>
          <a:xfrm>
            <a:off x="36512" y="5807005"/>
            <a:ext cx="9107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hu-HU"/>
            </a:defPPr>
            <a:lvl1pPr algn="ctr">
              <a:defRPr b="1" i="1">
                <a:latin typeface="Segoe Print" pitchFamily="2" charset="0"/>
              </a:defRPr>
            </a:lvl1pPr>
          </a:lstStyle>
          <a:p>
            <a:r>
              <a:rPr lang="cs-CZ" dirty="0"/>
              <a:t>Muž má být sloup, o který se žena může opřít, když potřebuje.</a:t>
            </a:r>
          </a:p>
          <a:p>
            <a:r>
              <a:rPr lang="cs-CZ" dirty="0"/>
              <a:t>Dagmar Pecková.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E5B68132-D237-44BF-AF2B-4749E0492856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eelOff" invX="1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 descr="crop-278444-duchodci-600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323528" y="1052736"/>
            <a:ext cx="8473883" cy="35730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ovéPole 4"/>
          <p:cNvSpPr txBox="1"/>
          <p:nvPr/>
        </p:nvSpPr>
        <p:spPr>
          <a:xfrm>
            <a:off x="35496" y="5097958"/>
            <a:ext cx="91085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hu-HU"/>
            </a:defPPr>
            <a:lvl1pPr algn="ctr">
              <a:defRPr b="1" i="1">
                <a:latin typeface="Segoe Print" pitchFamily="2" charset="0"/>
              </a:defRPr>
            </a:lvl1pPr>
          </a:lstStyle>
          <a:p>
            <a:r>
              <a:rPr lang="cs-CZ" dirty="0"/>
              <a:t>Co že je dobré manželství? Když ti dva po deseti, dvaceti letech dovedou</a:t>
            </a:r>
          </a:p>
          <a:p>
            <a:r>
              <a:rPr lang="cs-CZ" dirty="0"/>
              <a:t>prožít týden vytrvalého deště v hotelovém pokoji</a:t>
            </a:r>
          </a:p>
          <a:p>
            <a:r>
              <a:rPr lang="cs-CZ" dirty="0"/>
              <a:t>a sedmého dne z něj vyjdou oba živí. Miroslav Horníček.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4A8739D5-1CD7-42C0-AA7E-9E05CA8DDEAF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eelOff" invX="1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299645-top_foto1-yuqp6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683568" y="404664"/>
            <a:ext cx="7632848" cy="47698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ovéPole 7"/>
          <p:cNvSpPr txBox="1"/>
          <p:nvPr/>
        </p:nvSpPr>
        <p:spPr>
          <a:xfrm>
            <a:off x="36511" y="5517232"/>
            <a:ext cx="91074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hu-HU"/>
            </a:defPPr>
            <a:lvl1pPr algn="ctr">
              <a:defRPr b="1" i="1">
                <a:latin typeface="Segoe Print" pitchFamily="2" charset="0"/>
              </a:defRPr>
            </a:lvl1pPr>
          </a:lstStyle>
          <a:p>
            <a:r>
              <a:rPr lang="cs-CZ" dirty="0"/>
              <a:t>Děti se mají vychovávat tak,aby se později nevlekly smutně životem </a:t>
            </a:r>
          </a:p>
          <a:p>
            <a:r>
              <a:rPr lang="cs-CZ" dirty="0"/>
              <a:t>   a aby nenechaly všechny poklady a krásy světa shnít jen proto,</a:t>
            </a:r>
          </a:p>
          <a:p>
            <a:r>
              <a:rPr lang="cs-CZ" dirty="0"/>
              <a:t>   že by k nim nenalezly klíč. Saint-Exupéry.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CA6615AA-7F40-43EC-B965-16A295CE999A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eelOff" invX="1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0" y="5733256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hu-HU"/>
            </a:defPPr>
            <a:lvl1pPr algn="ctr">
              <a:defRPr b="1" i="1">
                <a:latin typeface="Segoe Print" pitchFamily="2" charset="0"/>
              </a:defRPr>
            </a:lvl1pPr>
          </a:lstStyle>
          <a:p>
            <a:r>
              <a:rPr lang="cs-CZ" dirty="0"/>
              <a:t>Stáří se dělí na stáří, pozdní stáří a kmetství.</a:t>
            </a:r>
          </a:p>
        </p:txBody>
      </p:sp>
      <p:pic>
        <p:nvPicPr>
          <p:cNvPr id="19" name="Obrázek 18" descr="ženy a starci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043608" y="404664"/>
            <a:ext cx="6756488" cy="4608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4D1DDB8B-E303-4F61-A3BF-FC13A1394070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eelOff" invX="1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martin-pospisil-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683568" y="548680"/>
            <a:ext cx="7596336" cy="49423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ovéPole 3"/>
          <p:cNvSpPr txBox="1"/>
          <p:nvPr/>
        </p:nvSpPr>
        <p:spPr>
          <a:xfrm>
            <a:off x="755576" y="5805264"/>
            <a:ext cx="7782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hu-HU"/>
            </a:defPPr>
            <a:lvl1pPr algn="ctr">
              <a:defRPr b="1" i="1">
                <a:latin typeface="Segoe Print" pitchFamily="2" charset="0"/>
              </a:defRPr>
            </a:lvl1pPr>
          </a:lstStyle>
          <a:p>
            <a:r>
              <a:rPr lang="cs-CZ" dirty="0"/>
              <a:t>Nejstrašnější bída je samota a pocit, že mě nikdo nepotřebuje. Matka Tereza.</a:t>
            </a:r>
          </a:p>
          <a:p>
            <a:r>
              <a:rPr lang="cs-CZ" dirty="0"/>
              <a:t>  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C85726E0-C4E5-4C24-9714-7B8D42A964D6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eelOff" invX="1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ovéPole 7"/>
          <p:cNvSpPr txBox="1"/>
          <p:nvPr/>
        </p:nvSpPr>
        <p:spPr>
          <a:xfrm>
            <a:off x="-252536" y="5373216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hu-HU"/>
            </a:defPPr>
            <a:lvl1pPr algn="ctr">
              <a:defRPr b="1" i="1">
                <a:latin typeface="Segoe Print" pitchFamily="2" charset="0"/>
              </a:defRPr>
            </a:lvl1pPr>
          </a:lstStyle>
          <a:p>
            <a:r>
              <a:rPr lang="cs-CZ" dirty="0"/>
              <a:t>Stáří je také strašlivým protivníkem. </a:t>
            </a:r>
          </a:p>
          <a:p>
            <a:r>
              <a:rPr lang="cs-CZ" dirty="0"/>
              <a:t>A totální prohrou je pak nástup nemocí a osobního neštěstí.</a:t>
            </a:r>
          </a:p>
          <a:p>
            <a:r>
              <a:rPr lang="cs-CZ" dirty="0"/>
              <a:t>V bráně života už nemá smysl lhát.</a:t>
            </a:r>
          </a:p>
        </p:txBody>
      </p:sp>
      <p:pic>
        <p:nvPicPr>
          <p:cNvPr id="9" name="Obrázek 8" descr="HLFcc_80617788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142901" y="332655"/>
            <a:ext cx="6813475" cy="46401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152186E7-3E36-407C-B32D-0E2AF2F8F4E3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eelOff" invX="1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ovéPole 7"/>
          <p:cNvSpPr txBox="1"/>
          <p:nvPr/>
        </p:nvSpPr>
        <p:spPr>
          <a:xfrm>
            <a:off x="-1" y="5373216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hu-HU"/>
            </a:defPPr>
            <a:lvl1pPr algn="ctr">
              <a:defRPr b="1" i="1">
                <a:latin typeface="Segoe Print" pitchFamily="2" charset="0"/>
              </a:defRPr>
            </a:lvl1pPr>
          </a:lstStyle>
          <a:p>
            <a:r>
              <a:rPr lang="cs-CZ" dirty="0"/>
              <a:t>Ve vzpomínkách si udělejte občas úklid. Vymeťte zbytečné, spalte chmurné, oprašte příjemné a vyleštěte radostné zážitky své minulosti. </a:t>
            </a:r>
          </a:p>
        </p:txBody>
      </p:sp>
      <p:pic>
        <p:nvPicPr>
          <p:cNvPr id="24" name="Obrázek 23" descr="1975-70.nar.na Kampě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959756" y="476672"/>
            <a:ext cx="7224487" cy="43924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1F6E58AF-7B28-458B-B54D-20C1711D1852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eelOff" invX="1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 descr="otec-se-synem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683568" y="1124744"/>
            <a:ext cx="7857215" cy="3312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ovéPole 10"/>
          <p:cNvSpPr txBox="1"/>
          <p:nvPr/>
        </p:nvSpPr>
        <p:spPr>
          <a:xfrm>
            <a:off x="-34929" y="5157192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hu-HU"/>
            </a:defPPr>
            <a:lvl1pPr algn="ctr">
              <a:defRPr b="1" i="1">
                <a:latin typeface="Segoe Print" pitchFamily="2" charset="0"/>
              </a:defRPr>
            </a:lvl1pPr>
          </a:lstStyle>
          <a:p>
            <a:r>
              <a:rPr lang="cs-CZ" dirty="0"/>
              <a:t>   Čím jsem starší, tím silnější mám pocit, že povede-li se vám vztah,</a:t>
            </a:r>
          </a:p>
          <a:p>
            <a:r>
              <a:rPr lang="cs-CZ" dirty="0"/>
              <a:t>je to fajn. Ale povedou-li se vám děti, je to štěstí.</a:t>
            </a:r>
          </a:p>
          <a:p>
            <a:r>
              <a:rPr lang="cs-CZ" dirty="0"/>
              <a:t>             Helena Třeštíková.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BF9377AA-FC87-4629-BCEB-342D559035E0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eelOff" invX="1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166887-top_foto1-xo95a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007096" y="279513"/>
            <a:ext cx="6912768" cy="43488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" name="TextovéPole 20"/>
          <p:cNvSpPr txBox="1"/>
          <p:nvPr/>
        </p:nvSpPr>
        <p:spPr>
          <a:xfrm>
            <a:off x="0" y="5236003"/>
            <a:ext cx="9035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hu-HU"/>
            </a:defPPr>
            <a:lvl1pPr algn="ctr">
              <a:defRPr b="1" i="1">
                <a:latin typeface="Segoe Print" pitchFamily="2" charset="0"/>
              </a:defRPr>
            </a:lvl1pPr>
          </a:lstStyle>
          <a:p>
            <a:r>
              <a:rPr lang="cs-CZ" dirty="0"/>
              <a:t>Nechápu stařeckou lakotu. Cožpak může být něco nesmyslnějšího,</a:t>
            </a:r>
          </a:p>
          <a:p>
            <a:r>
              <a:rPr lang="cs-CZ" dirty="0"/>
              <a:t>než shánět tím víc peněz na cestu, čím kratší kus cesty zbývá? Cicero.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78D5F057-6557-4A81-9274-0D95F8FA52E5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eelOff" invX="1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 descr="v hospodě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012860" y="404664"/>
            <a:ext cx="7136191" cy="46531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TextovéPole 15"/>
          <p:cNvSpPr txBox="1"/>
          <p:nvPr/>
        </p:nvSpPr>
        <p:spPr>
          <a:xfrm>
            <a:off x="107504" y="5589240"/>
            <a:ext cx="8802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hu-HU"/>
            </a:defPPr>
            <a:lvl1pPr algn="ctr">
              <a:defRPr b="1" i="1">
                <a:latin typeface="Segoe Print" pitchFamily="2" charset="0"/>
              </a:defRPr>
            </a:lvl1pPr>
          </a:lstStyle>
          <a:p>
            <a:r>
              <a:rPr lang="cs-CZ" dirty="0"/>
              <a:t>V životě mohou nastat okamžiky, kdy je člověku příjemně i v hospodě.</a:t>
            </a:r>
          </a:p>
          <a:p>
            <a:r>
              <a:rPr lang="cs-CZ" dirty="0"/>
              <a:t>Jak básníkům chutná život.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F23C6772-AF08-41AE-91AF-F4A3CE88C263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eelOff" invX="1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stáří a sex (2)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2267744" y="116632"/>
            <a:ext cx="4283968" cy="50771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ovéPole 6"/>
          <p:cNvSpPr txBox="1"/>
          <p:nvPr/>
        </p:nvSpPr>
        <p:spPr>
          <a:xfrm>
            <a:off x="59226" y="5518973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hu-HU"/>
            </a:defPPr>
            <a:lvl1pPr algn="ctr">
              <a:defRPr b="1" i="1">
                <a:latin typeface="Segoe Print" pitchFamily="2" charset="0"/>
              </a:defRPr>
            </a:lvl1pPr>
          </a:lstStyle>
          <a:p>
            <a:r>
              <a:rPr lang="cs-CZ" dirty="0"/>
              <a:t>Být sedmdesát let mlád je mnohem příjemnější,</a:t>
            </a:r>
          </a:p>
          <a:p>
            <a:r>
              <a:rPr lang="cs-CZ" dirty="0"/>
              <a:t>než být čtyřicet let stár. </a:t>
            </a:r>
            <a:r>
              <a:rPr lang="cs-CZ" dirty="0" err="1"/>
              <a:t>O.W.Holmes</a:t>
            </a:r>
            <a:r>
              <a:rPr lang="cs-CZ" dirty="0"/>
              <a:t>.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D0B2B0C2-B201-4699-BD91-BEC2E69DE38D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eelOff" invX="1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stáří a humor (13)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597683" y="554288"/>
            <a:ext cx="7790741" cy="43148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ovéPole 7"/>
          <p:cNvSpPr txBox="1"/>
          <p:nvPr/>
        </p:nvSpPr>
        <p:spPr>
          <a:xfrm>
            <a:off x="30839" y="5579948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hu-HU"/>
            </a:defPPr>
            <a:lvl1pPr algn="ctr">
              <a:defRPr b="1" i="1">
                <a:latin typeface="Segoe Print" pitchFamily="2" charset="0"/>
              </a:defRPr>
            </a:lvl1pPr>
          </a:lstStyle>
          <a:p>
            <a:r>
              <a:rPr lang="cs-CZ" dirty="0"/>
              <a:t>Zármutek sneseš sám, ale radost musí být sdílena. </a:t>
            </a:r>
            <a:r>
              <a:rPr lang="cs-CZ" dirty="0" err="1"/>
              <a:t>Hubbart</a:t>
            </a:r>
            <a:r>
              <a:rPr lang="cs-CZ" dirty="0"/>
              <a:t>.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8BFFA082-8B72-4EED-906B-EED3F76BC7A7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eelOff" invX="1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stáří a humor (3)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899592" y="764704"/>
            <a:ext cx="7200801" cy="41044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ovéPole 14"/>
          <p:cNvSpPr txBox="1"/>
          <p:nvPr/>
        </p:nvSpPr>
        <p:spPr>
          <a:xfrm>
            <a:off x="107504" y="5301208"/>
            <a:ext cx="88569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hu-HU"/>
            </a:defPPr>
            <a:lvl1pPr algn="ctr">
              <a:defRPr b="1" i="1">
                <a:latin typeface="Segoe Print" pitchFamily="2" charset="0"/>
              </a:defRPr>
            </a:lvl1pPr>
          </a:lstStyle>
          <a:p>
            <a:r>
              <a:rPr lang="cs-CZ" dirty="0"/>
              <a:t>Smysly mohou slábnout, a slábnou. Jeden smysl může léty jen sílit a růst: smysl pro humor: Kolena mohou slábnout a slábnou, ale sranda musí </a:t>
            </a:r>
            <a:r>
              <a:rPr lang="cs-CZ" dirty="0" err="1"/>
              <a:t>bejt</a:t>
            </a:r>
            <a:r>
              <a:rPr lang="cs-CZ" dirty="0"/>
              <a:t>! </a:t>
            </a:r>
          </a:p>
          <a:p>
            <a:r>
              <a:rPr lang="cs-CZ" dirty="0"/>
              <a:t>Miroslav Horníček  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12EC103C-5BE4-41F6-93BF-E6939BAA1BFA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eelOff" invX="1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ek 10" descr="68-7365-aktivni-stari-ilustracni-foto.pn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324133" y="404664"/>
            <a:ext cx="6344211" cy="45365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ovéPole 7"/>
          <p:cNvSpPr txBox="1"/>
          <p:nvPr/>
        </p:nvSpPr>
        <p:spPr>
          <a:xfrm>
            <a:off x="3419872" y="2564904"/>
            <a:ext cx="2776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i="1" dirty="0">
                <a:latin typeface="Segoe Print" pitchFamily="2" charset="0"/>
              </a:rPr>
              <a:t> </a:t>
            </a:r>
          </a:p>
        </p:txBody>
      </p:sp>
      <p:sp>
        <p:nvSpPr>
          <p:cNvPr id="13" name="TextovéPole 12"/>
          <p:cNvSpPr txBox="1"/>
          <p:nvPr/>
        </p:nvSpPr>
        <p:spPr>
          <a:xfrm>
            <a:off x="-23077" y="5229200"/>
            <a:ext cx="8958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hu-HU"/>
            </a:defPPr>
            <a:lvl1pPr algn="ctr">
              <a:defRPr b="1" i="1">
                <a:latin typeface="Segoe Print" pitchFamily="2" charset="0"/>
              </a:defRPr>
            </a:lvl1pPr>
          </a:lstStyle>
          <a:p>
            <a:r>
              <a:rPr lang="cs-CZ" dirty="0"/>
              <a:t>Naplno žij a chyť své dny, jako když jsou to poslední.</a:t>
            </a:r>
          </a:p>
          <a:p>
            <a:r>
              <a:rPr lang="cs-CZ" dirty="0"/>
              <a:t>Počítej s tím, že žádný z nich tě víckrát nepotká. Ladislav Větvička.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A06E30E0-46DA-44DF-AA62-1D1526803701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eelOff" invX="1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310298380070015_03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971600" y="332656"/>
            <a:ext cx="6645091" cy="46622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ovéPole 7"/>
          <p:cNvSpPr txBox="1"/>
          <p:nvPr/>
        </p:nvSpPr>
        <p:spPr>
          <a:xfrm>
            <a:off x="-155718" y="5373216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hu-HU"/>
            </a:defPPr>
            <a:lvl1pPr algn="ctr">
              <a:defRPr b="1" i="1">
                <a:latin typeface="Segoe Print" pitchFamily="2" charset="0"/>
              </a:defRPr>
            </a:lvl1pPr>
          </a:lstStyle>
          <a:p>
            <a:r>
              <a:rPr lang="cs-CZ" dirty="0"/>
              <a:t>Hezké chvíle a zážitky jsou taková geriatrika - léky proti stárnutí.</a:t>
            </a:r>
          </a:p>
          <a:p>
            <a:r>
              <a:rPr lang="cs-CZ" dirty="0"/>
              <a:t>Jenomže se nedostanou na předpis v žádné lékárně. Jiřina Šiklová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62D0C788-E9B7-49A8-88C8-207B58935F22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eelOff" invX="1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rodina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723191" y="476672"/>
            <a:ext cx="7535539" cy="45365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ovéPole 10"/>
          <p:cNvSpPr txBox="1"/>
          <p:nvPr/>
        </p:nvSpPr>
        <p:spPr>
          <a:xfrm>
            <a:off x="-27287" y="5313982"/>
            <a:ext cx="90364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hu-HU"/>
            </a:defPPr>
            <a:lvl1pPr algn="ctr">
              <a:defRPr b="1" i="1">
                <a:latin typeface="Segoe Print" pitchFamily="2" charset="0"/>
              </a:defRPr>
            </a:lvl1pPr>
          </a:lstStyle>
          <a:p>
            <a:r>
              <a:rPr lang="cs-CZ" dirty="0"/>
              <a:t>V životě můžete zažít všechno možné, ale nakonec pochopíte,</a:t>
            </a:r>
          </a:p>
          <a:p>
            <a:r>
              <a:rPr lang="cs-CZ" dirty="0"/>
              <a:t>            že zdravá a spokojená rodina je to nejdůležitější.</a:t>
            </a:r>
          </a:p>
          <a:p>
            <a:r>
              <a:rPr lang="cs-CZ" dirty="0"/>
              <a:t>Alexander </a:t>
            </a:r>
            <a:r>
              <a:rPr lang="cs-CZ" dirty="0" err="1"/>
              <a:t>Hemala</a:t>
            </a:r>
            <a:r>
              <a:rPr lang="cs-CZ" dirty="0"/>
              <a:t>.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51F72B2C-1F13-4D26-BFCB-B28878818D7F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eelOff" invX="1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291367-top_foto1-1kj3e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899592" y="548680"/>
            <a:ext cx="7319022" cy="43204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ovéPole 8"/>
          <p:cNvSpPr txBox="1"/>
          <p:nvPr/>
        </p:nvSpPr>
        <p:spPr>
          <a:xfrm>
            <a:off x="0" y="550794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hu-HU"/>
            </a:defPPr>
            <a:lvl1pPr algn="ctr">
              <a:defRPr b="1" i="1">
                <a:latin typeface="Segoe Print" pitchFamily="2" charset="0"/>
              </a:defRPr>
            </a:lvl1pPr>
          </a:lstStyle>
          <a:p>
            <a:r>
              <a:rPr lang="cs-CZ" dirty="0"/>
              <a:t>Má-li někdo skutečný bol, bez svědků truchlí a sám. </a:t>
            </a:r>
            <a:r>
              <a:rPr lang="cs-CZ" dirty="0" err="1"/>
              <a:t>G.V.Martialis</a:t>
            </a:r>
            <a:r>
              <a:rPr lang="cs-CZ" dirty="0"/>
              <a:t>.      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39564C77-84CA-40F3-BD77-B0E424D27462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eelOff" invX="1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pár-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187624" y="332656"/>
            <a:ext cx="6640286" cy="43924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ovéPole 8"/>
          <p:cNvSpPr txBox="1"/>
          <p:nvPr/>
        </p:nvSpPr>
        <p:spPr>
          <a:xfrm>
            <a:off x="-1463" y="5301208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hu-HU"/>
            </a:defPPr>
            <a:lvl1pPr algn="ctr">
              <a:defRPr b="1" i="1">
                <a:latin typeface="Segoe Print" pitchFamily="2" charset="0"/>
              </a:defRPr>
            </a:lvl1pPr>
          </a:lstStyle>
          <a:p>
            <a:r>
              <a:rPr lang="cs-CZ" dirty="0"/>
              <a:t>Dvojice, to nejsou dva lidé, kterým se daří dobře až večer.</a:t>
            </a:r>
          </a:p>
          <a:p>
            <a:r>
              <a:rPr lang="cs-CZ" dirty="0"/>
              <a:t>Partnerství začíná ráno a trvá celý den. Partnerství řeší všední, banální, nudné, trapné a tísnivé otázky: rozpočet, nákupy, zmatky, únavu, vymalování bytu, ledacos a všechno. Miroslav Horníček.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375DB52F-5204-46DB-A7F2-55E401247C95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eelOff" invX="1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1279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042400" y="1196752"/>
            <a:ext cx="7132224" cy="2592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TextovéPole 19"/>
          <p:cNvSpPr txBox="1"/>
          <p:nvPr/>
        </p:nvSpPr>
        <p:spPr>
          <a:xfrm>
            <a:off x="36512" y="4365104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hu-HU"/>
            </a:defPPr>
            <a:lvl1pPr algn="ctr">
              <a:defRPr b="1" i="1">
                <a:latin typeface="Segoe Print" pitchFamily="2" charset="0"/>
              </a:defRPr>
            </a:lvl1pPr>
          </a:lstStyle>
          <a:p>
            <a:r>
              <a:rPr lang="cs-CZ" dirty="0"/>
              <a:t>     Hudba je záchrana před obyčejným slovem. Romain Rolland.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19A31580-EA3C-4B39-BA41-7D926A68DAED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eelOff" invX="1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když se povedou děti 2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899592" y="404664"/>
            <a:ext cx="7146661" cy="45365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ovéPole 5"/>
          <p:cNvSpPr txBox="1"/>
          <p:nvPr/>
        </p:nvSpPr>
        <p:spPr>
          <a:xfrm>
            <a:off x="567" y="5446965"/>
            <a:ext cx="9143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hu-HU"/>
            </a:defPPr>
            <a:lvl1pPr algn="ctr">
              <a:defRPr b="1" i="1">
                <a:latin typeface="Segoe Print" pitchFamily="2" charset="0"/>
              </a:defRPr>
            </a:lvl1pPr>
          </a:lstStyle>
          <a:p>
            <a:r>
              <a:rPr lang="cs-CZ" dirty="0"/>
              <a:t>Kdyby nebylo vzpomínek, člověk by nevěřil,</a:t>
            </a:r>
          </a:p>
          <a:p>
            <a:r>
              <a:rPr lang="cs-CZ" dirty="0"/>
              <a:t>  že byl někdy šťasten. Božena Němcová.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1EFED3B2-1672-4856-9236-5C809A320A2F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eelOff" invX="1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294cs_36.gif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547664" y="392464"/>
            <a:ext cx="5940152" cy="4692720"/>
          </a:xfrm>
          <a:prstGeom prst="rect">
            <a:avLst/>
          </a:prstGeom>
        </p:spPr>
      </p:pic>
      <p:sp>
        <p:nvSpPr>
          <p:cNvPr id="7" name="TextovéPole 6"/>
          <p:cNvSpPr txBox="1"/>
          <p:nvPr/>
        </p:nvSpPr>
        <p:spPr>
          <a:xfrm>
            <a:off x="36512" y="5435932"/>
            <a:ext cx="8999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hu-HU"/>
            </a:defPPr>
            <a:lvl1pPr algn="ctr">
              <a:defRPr b="1" i="1">
                <a:latin typeface="Segoe Print" pitchFamily="2" charset="0"/>
              </a:defRPr>
            </a:lvl1pPr>
          </a:lstStyle>
          <a:p>
            <a:r>
              <a:rPr lang="cs-CZ" dirty="0"/>
              <a:t>     Co nám udělá stáří, když jsme dva? </a:t>
            </a:r>
            <a:r>
              <a:rPr lang="cs-CZ" dirty="0" err="1"/>
              <a:t>Henri</a:t>
            </a:r>
            <a:r>
              <a:rPr lang="cs-CZ" dirty="0"/>
              <a:t> Stendhal.   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0BC0ED33-BBC6-41B7-836A-F224F6F0F6CC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eelOff" invX="1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ek 10" descr="muz starý-2-1024x904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547664" y="332656"/>
            <a:ext cx="5512258" cy="44371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ovéPole 6"/>
          <p:cNvSpPr txBox="1"/>
          <p:nvPr/>
        </p:nvSpPr>
        <p:spPr>
          <a:xfrm>
            <a:off x="0" y="5301208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hu-HU"/>
            </a:defPPr>
            <a:lvl1pPr algn="ctr">
              <a:defRPr b="1" i="1">
                <a:latin typeface="Segoe Print" pitchFamily="2" charset="0"/>
              </a:defRPr>
            </a:lvl1pPr>
          </a:lstStyle>
          <a:p>
            <a:r>
              <a:rPr lang="cs-CZ" dirty="0"/>
              <a:t>Máme si zuby nehty chránit požitek životních rozkoší,</a:t>
            </a:r>
          </a:p>
          <a:p>
            <a:r>
              <a:rPr lang="cs-CZ" dirty="0"/>
              <a:t>jež nám léta postupně rvou z ruky. Michel de </a:t>
            </a:r>
            <a:r>
              <a:rPr lang="cs-CZ" dirty="0" err="1"/>
              <a:t>Monteigne</a:t>
            </a:r>
            <a:r>
              <a:rPr lang="cs-CZ" dirty="0"/>
              <a:t>.</a:t>
            </a:r>
          </a:p>
          <a:p>
            <a:r>
              <a:rPr lang="cs-CZ" dirty="0"/>
              <a:t>                                                                        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04C814AD-EF58-4984-B8DA-36BF76E29815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eelOff" invX="1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-téma">
  <a:themeElements>
    <a:clrScheme name="Papí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Slunovrat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4529</TotalTime>
  <Words>1021</Words>
  <Application>Microsoft Office PowerPoint</Application>
  <PresentationFormat>Předvádění na obrazovce (4:3)</PresentationFormat>
  <Paragraphs>111</Paragraphs>
  <Slides>35</Slides>
  <Notes>31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35</vt:i4>
      </vt:variant>
    </vt:vector>
  </HeadingPairs>
  <TitlesOfParts>
    <vt:vector size="40" baseType="lpstr">
      <vt:lpstr>Arial</vt:lpstr>
      <vt:lpstr>Bookman Old Style</vt:lpstr>
      <vt:lpstr>Calibri</vt:lpstr>
      <vt:lpstr>Segoe Print</vt:lpstr>
      <vt:lpstr>Office-téma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Mládí nekoupíš, stáří neprodáš</dc:title>
  <dc:creator>IB</dc:creator>
  <cp:lastModifiedBy>Pavel</cp:lastModifiedBy>
  <cp:revision>423</cp:revision>
  <dcterms:created xsi:type="dcterms:W3CDTF">2010-10-29T03:52:07Z</dcterms:created>
  <dcterms:modified xsi:type="dcterms:W3CDTF">2025-12-25T22:53:26Z</dcterms:modified>
</cp:coreProperties>
</file>