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56" r:id="rId3"/>
    <p:sldId id="280" r:id="rId4"/>
    <p:sldId id="312" r:id="rId5"/>
    <p:sldId id="260" r:id="rId6"/>
    <p:sldId id="310" r:id="rId7"/>
    <p:sldId id="262" r:id="rId8"/>
    <p:sldId id="261" r:id="rId9"/>
    <p:sldId id="264" r:id="rId10"/>
    <p:sldId id="285" r:id="rId11"/>
    <p:sldId id="265" r:id="rId12"/>
    <p:sldId id="275" r:id="rId13"/>
    <p:sldId id="267" r:id="rId14"/>
    <p:sldId id="297" r:id="rId15"/>
    <p:sldId id="272" r:id="rId16"/>
    <p:sldId id="278" r:id="rId17"/>
    <p:sldId id="276" r:id="rId18"/>
    <p:sldId id="292" r:id="rId19"/>
    <p:sldId id="291" r:id="rId20"/>
    <p:sldId id="259" r:id="rId21"/>
    <p:sldId id="274" r:id="rId22"/>
    <p:sldId id="283" r:id="rId23"/>
    <p:sldId id="301" r:id="rId24"/>
    <p:sldId id="271" r:id="rId25"/>
    <p:sldId id="311" r:id="rId26"/>
    <p:sldId id="257" r:id="rId27"/>
    <p:sldId id="289" r:id="rId28"/>
    <p:sldId id="263" r:id="rId29"/>
    <p:sldId id="295" r:id="rId30"/>
    <p:sldId id="302" r:id="rId31"/>
    <p:sldId id="303" r:id="rId32"/>
    <p:sldId id="306" r:id="rId33"/>
    <p:sldId id="313" r:id="rId34"/>
    <p:sldId id="305" r:id="rId35"/>
    <p:sldId id="273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B300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0" autoAdjust="0"/>
    <p:restoredTop sz="94660"/>
  </p:normalViewPr>
  <p:slideViewPr>
    <p:cSldViewPr>
      <p:cViewPr varScale="1">
        <p:scale>
          <a:sx n="91" d="100"/>
          <a:sy n="91" d="100"/>
        </p:scale>
        <p:origin x="8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52D7092-0C90-4019-B640-02571B3882DB}" type="datetimeFigureOut">
              <a:rPr lang="de-DE"/>
              <a:pPr/>
              <a:t>25.12.2025</a:t>
            </a:fld>
            <a:endParaRPr lang="de-DE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C69E814-CA8F-41C8-B072-1CFBC7144CD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318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17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07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42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84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33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70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34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61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238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791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4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238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173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512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610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629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100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794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649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408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39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77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774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68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9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3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24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43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56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93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28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6D40-C0EB-40B7-BCE2-7A03F32369E0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AE59-CA8A-411A-9A8F-0639C7FAF70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CB97-A42E-4A83-AFDD-3DBF02BCF102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76B3-42BF-4404-ADCC-34E00B2F000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5989-EB9D-431F-A38C-716295912933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3143-ADC4-46B1-AD0D-6D90E30C145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C296-5837-47B6-AEF6-D94622F256BF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3B5C-C425-4140-A3D7-43E126C759B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3400-DC10-4E64-96A6-0E571746F40F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9BE2-670F-493D-854C-E9BEE2C87D6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030E-09AA-4868-939B-44199BD3B7DE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BE82-BB1D-4D9D-AA34-9C9DCEE312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F912-6DFA-47C3-AD22-A921074CE893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7FFF-E65C-41D8-BAFC-AF585806B66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5D78-17F7-47B6-AE83-967E8470912C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B199-CB2C-4683-8466-6D83FD19D6B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504F-A053-44AA-965B-1E7205E9FB50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AE16-E90E-4803-A0F6-E4DC9DC0108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7E80-497B-40F1-9BA8-C2CF2B0DE100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16C9-1F16-49A2-97B3-D67A60F20ED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9952-6F95-4C1B-9E13-2B9D02FA85FA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243C-560B-4FC3-AB52-68854A2E731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C18EC-49D1-4ECC-80E0-D1FAFA08C0A6}" type="datetimeFigureOut">
              <a:rPr lang="hu-HU"/>
              <a:pPr>
                <a:defRPr/>
              </a:pPr>
              <a:t>2025. 12. 25.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67E6D-F07E-4DF6-92A8-F66EDF7C54B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Tm="4000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1680" y="1988840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Bookman Old Style" panose="02050604050505020204" pitchFamily="18" charset="0"/>
              </a:rPr>
              <a:t>slovem i obrazem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2708920"/>
            <a:ext cx="766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kern="0" spc="110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Bookman Old Style" panose="02050604050505020204" pitchFamily="18" charset="0"/>
              </a:rPr>
              <a:t>O STÁRNUTÍ</a:t>
            </a:r>
          </a:p>
        </p:txBody>
      </p:sp>
      <p:pic>
        <p:nvPicPr>
          <p:cNvPr id="5" name="Picture 7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76116" cy="421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537321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Bookman Old Style" panose="02050604050505020204" pitchFamily="18" charset="0"/>
              </a:rPr>
              <a:t>manuální posun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66A5AC7-72CD-418A-A1E6-EC36637D486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625411-566x8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8031" y="266092"/>
            <a:ext cx="8146417" cy="539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Schopnost být šťastný je nadání.</a:t>
            </a:r>
          </a:p>
          <a:p>
            <a:r>
              <a:rPr lang="cs-CZ" dirty="0"/>
              <a:t>Něco jako hudební sluch. Gabriela Osvaldová.</a:t>
            </a:r>
          </a:p>
        </p:txBody>
      </p:sp>
      <p:pic>
        <p:nvPicPr>
          <p:cNvPr id="10" name="Obrázek 9" descr="87a2216804_60678464_o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79512" y="3068960"/>
            <a:ext cx="1944216" cy="36004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A37579C-4ABA-48B2-A466-8AABA43D6C7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07503" y="5805264"/>
            <a:ext cx="889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Najít krásu ve smutku, naději ve ztrátě a důstojnost v prohře,</a:t>
            </a:r>
          </a:p>
          <a:p>
            <a:r>
              <a:rPr lang="cs-CZ" dirty="0"/>
              <a:t>v tom je skutečné umění života. Arthur Miller.</a:t>
            </a:r>
          </a:p>
        </p:txBody>
      </p:sp>
      <p:pic>
        <p:nvPicPr>
          <p:cNvPr id="10" name="Obrázek 9" descr="PKS358f0b_stara_ze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8047" y="260648"/>
            <a:ext cx="836589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0AEEF9-B30A-44EF-8D3A-5EF1516EF61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zahrada1_2013080820214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379082"/>
            <a:ext cx="7992888" cy="43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0" y="53732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Zahrada je místo, odkud na stát není vidět. Henry David </a:t>
            </a:r>
            <a:r>
              <a:rPr lang="cs-CZ" dirty="0" err="1"/>
              <a:t>Thoreaum</a:t>
            </a:r>
            <a:r>
              <a:rPr lang="cs-CZ" dirty="0"/>
              <a:t>.    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CBE5941-25EC-4975-AAEA-3FBCFD67C15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651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Život je opona a my tu v pokoře čekáme, kdy navěky spadne.</a:t>
            </a:r>
          </a:p>
          <a:p>
            <a:r>
              <a:rPr lang="cs-CZ" dirty="0"/>
              <a:t>Život je muzikál, člověk jde na scénu, aby si odpykal tu svoji roli.</a:t>
            </a:r>
          </a:p>
          <a:p>
            <a:r>
              <a:rPr lang="cs-CZ" dirty="0"/>
              <a:t>Když si s ní poradí, dostane odměnu, někdy to nevadí, někdy to bolí.</a:t>
            </a:r>
          </a:p>
          <a:p>
            <a:r>
              <a:rPr lang="cs-CZ" dirty="0"/>
              <a:t>Jiří Suchý.</a:t>
            </a:r>
          </a:p>
        </p:txBody>
      </p:sp>
      <p:pic>
        <p:nvPicPr>
          <p:cNvPr id="7" name="Obrázek 6" descr="zena_o_holi-f590_2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476672"/>
            <a:ext cx="764021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DA2F36-45E6-4849-A480-040421250B4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ár-stáří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230198"/>
            <a:ext cx="7641600" cy="523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36512" y="5807005"/>
            <a:ext cx="91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Muž má být sloup, o který se žena může opřít, když potřebuje.</a:t>
            </a:r>
          </a:p>
          <a:p>
            <a:r>
              <a:rPr lang="cs-CZ" dirty="0"/>
              <a:t>Dagmar Pecková.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B68132-D237-44BF-AF2B-4749E049285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rop-278444-duchodci-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052736"/>
            <a:ext cx="8473883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5496" y="5097958"/>
            <a:ext cx="910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Co že je dobré manželství? Když ti dva po deseti, dvaceti letech dovedou</a:t>
            </a:r>
          </a:p>
          <a:p>
            <a:r>
              <a:rPr lang="cs-CZ" dirty="0"/>
              <a:t>prožít týden vytrvalého deště v hotelovém pokoji</a:t>
            </a:r>
          </a:p>
          <a:p>
            <a:r>
              <a:rPr lang="cs-CZ" dirty="0"/>
              <a:t>a sedmého dne z něj vyjdou oba živí. Miroslav Horníček.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A8739D5-1CD7-42C0-AA7E-9E05CA8DDEA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99645-top_foto1-yuqp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404664"/>
            <a:ext cx="7632848" cy="476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6511" y="5517232"/>
            <a:ext cx="910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Děti se mají vychovávat tak,aby se později nevlekly smutně životem </a:t>
            </a:r>
          </a:p>
          <a:p>
            <a:r>
              <a:rPr lang="cs-CZ" dirty="0"/>
              <a:t>   a aby nenechaly všechny poklady a krásy světa shnít jen proto,</a:t>
            </a:r>
          </a:p>
          <a:p>
            <a:r>
              <a:rPr lang="cs-CZ" dirty="0"/>
              <a:t>   že by k nim nenalezly klíč. Saint-Exupéry.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6615AA-7F40-43EC-B965-16A295CE999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Stáří se dělí na stáří, pozdní stáří a kmetství.</a:t>
            </a:r>
          </a:p>
        </p:txBody>
      </p:sp>
      <p:pic>
        <p:nvPicPr>
          <p:cNvPr id="19" name="Obrázek 18" descr="ženy a starc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3608" y="404664"/>
            <a:ext cx="675648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D1DDB8B-E303-4F61-A3BF-FC13A139407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rtin-pospisil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548680"/>
            <a:ext cx="7596336" cy="494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755576" y="5805264"/>
            <a:ext cx="778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Nejstrašnější bída je samota a pocit, že mě nikdo nepotřebuje. Matka Tereza.</a:t>
            </a:r>
          </a:p>
          <a:p>
            <a:r>
              <a:rPr lang="cs-CZ" dirty="0"/>
              <a:t>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85726E0-C4E5-4C24-9714-7B8D42A964D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-252536" y="53732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Stáří je také strašlivým protivníkem. </a:t>
            </a:r>
          </a:p>
          <a:p>
            <a:r>
              <a:rPr lang="cs-CZ" dirty="0"/>
              <a:t>A totální prohrou je pak nástup nemocí a osobního neštěstí.</a:t>
            </a:r>
          </a:p>
          <a:p>
            <a:r>
              <a:rPr lang="cs-CZ" dirty="0"/>
              <a:t>V bráně života už nemá smysl lhát.</a:t>
            </a:r>
          </a:p>
        </p:txBody>
      </p:sp>
      <p:pic>
        <p:nvPicPr>
          <p:cNvPr id="9" name="Obrázek 8" descr="HLFcc_806177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01" y="332655"/>
            <a:ext cx="6813475" cy="464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2186E7-3E36-407C-B32D-0E2AF2F8F4E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04200-top_foto1-6xw3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025" y="203498"/>
            <a:ext cx="8154415" cy="459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0" y="510899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Segoe Print" pitchFamily="2" charset="0"/>
              </a:rPr>
              <a:t>Víte, co je na stáří bezvadný?      </a:t>
            </a:r>
          </a:p>
          <a:p>
            <a:pPr algn="ctr"/>
            <a:r>
              <a:rPr lang="cs-CZ" b="1" i="1" dirty="0">
                <a:latin typeface="Segoe Print" pitchFamily="2" charset="0"/>
              </a:rPr>
              <a:t>Že se už vůbec nemusíte zdržovat s lidma, který nechcete.</a:t>
            </a:r>
          </a:p>
          <a:p>
            <a:pPr algn="ctr"/>
            <a:r>
              <a:rPr lang="cs-CZ" b="1" i="1" dirty="0">
                <a:latin typeface="Segoe Print" pitchFamily="2" charset="0"/>
              </a:rPr>
              <a:t>A pak, že člověk už může říkat cokoli.</a:t>
            </a:r>
          </a:p>
          <a:p>
            <a:pPr algn="ctr"/>
            <a:r>
              <a:rPr lang="cs-CZ" b="1" i="1" dirty="0">
                <a:latin typeface="Segoe Print" pitchFamily="2" charset="0"/>
              </a:rPr>
              <a:t>Adolf Born.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7245225-58F8-4612-9A34-768DA08E81A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  <p:sndAc>
          <p:stSnd loop="1">
            <p:snd r:embed="rId3" name="ze znamych duvodu.wav"/>
          </p:stSnd>
        </p:sndAc>
      </p:transition>
    </mc:Choice>
    <mc:Fallback xmlns="">
      <p:transition spd="slow">
        <p:fade/>
        <p:sndAc>
          <p:stSnd loop="1">
            <p:snd r:embed="rId5" name="ze znamych duvodu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-1" y="53732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Ve vzpomínkách si udělejte občas úklid. Vymeťte zbytečné, spalte chmurné, oprašte příjemné a vyleštěte radostné zážitky své minulosti. </a:t>
            </a:r>
          </a:p>
        </p:txBody>
      </p:sp>
      <p:pic>
        <p:nvPicPr>
          <p:cNvPr id="24" name="Obrázek 23" descr="1975-70.nar.na Kampě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9756" y="476672"/>
            <a:ext cx="722448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6E58AF-7B28-458B-B54D-20C1711D185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tec-se-syne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1124744"/>
            <a:ext cx="785721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-34929" y="515719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   Čím jsem starší, tím silnější mám pocit, že povede-li se vám vztah,</a:t>
            </a:r>
          </a:p>
          <a:p>
            <a:r>
              <a:rPr lang="cs-CZ" dirty="0"/>
              <a:t>je to fajn. Ale povedou-li se vám děti, je to štěstí.</a:t>
            </a:r>
          </a:p>
          <a:p>
            <a:r>
              <a:rPr lang="cs-CZ" dirty="0"/>
              <a:t>             Helena Třeštíková.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9377AA-FC87-4629-BCEB-342D559035E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66887-top_foto1-xo95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7096" y="279513"/>
            <a:ext cx="6912768" cy="434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ovéPole 20"/>
          <p:cNvSpPr txBox="1"/>
          <p:nvPr/>
        </p:nvSpPr>
        <p:spPr>
          <a:xfrm>
            <a:off x="0" y="5236003"/>
            <a:ext cx="903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Nechápu stařeckou lakotu. Cožpak může být něco nesmyslnějšího,</a:t>
            </a:r>
          </a:p>
          <a:p>
            <a:r>
              <a:rPr lang="cs-CZ" dirty="0"/>
              <a:t>než shánět tím víc peněz na cestu, čím kratší kus cesty zbývá? Cicero.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D5F057-6557-4A81-9274-0D95F8FA52E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 hospodě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2860" y="404664"/>
            <a:ext cx="7136191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ovéPole 15"/>
          <p:cNvSpPr txBox="1"/>
          <p:nvPr/>
        </p:nvSpPr>
        <p:spPr>
          <a:xfrm>
            <a:off x="107504" y="5589240"/>
            <a:ext cx="880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V životě mohou nastat okamžiky, kdy je člověku příjemně i v hospodě.</a:t>
            </a:r>
          </a:p>
          <a:p>
            <a:r>
              <a:rPr lang="cs-CZ" dirty="0"/>
              <a:t>Jak básníkům chutná život.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23C6772-AF08-41AE-91AF-F4A3CE88C26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áří a sex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116632"/>
            <a:ext cx="4283968" cy="507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9226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Být sedmdesát let mlád je mnohem příjemnější,</a:t>
            </a:r>
          </a:p>
          <a:p>
            <a:r>
              <a:rPr lang="cs-CZ" dirty="0"/>
              <a:t>než být čtyřicet let stár. </a:t>
            </a:r>
            <a:r>
              <a:rPr lang="cs-CZ" dirty="0" err="1"/>
              <a:t>O.W.Holmes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B2B0C2-B201-4699-BD91-BEC2E69DE38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áří a humor (1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7683" y="554288"/>
            <a:ext cx="7790741" cy="431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0839" y="55799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Zármutek sneseš sám, ale radost musí být sdílena. </a:t>
            </a:r>
            <a:r>
              <a:rPr lang="cs-CZ" dirty="0" err="1"/>
              <a:t>Hubbart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FFA082-8B72-4EED-906B-EED3F76BC7A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áří a humor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764704"/>
            <a:ext cx="720080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107504" y="530120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Smysly mohou slábnout, a slábnou. Jeden smysl může léty jen sílit a růst: smysl pro humor: Kolena mohou slábnout a slábnou, ale sranda musí </a:t>
            </a:r>
            <a:r>
              <a:rPr lang="cs-CZ" dirty="0" err="1"/>
              <a:t>bejt</a:t>
            </a:r>
            <a:r>
              <a:rPr lang="cs-CZ" dirty="0"/>
              <a:t>! </a:t>
            </a:r>
          </a:p>
          <a:p>
            <a:r>
              <a:rPr lang="cs-CZ" dirty="0"/>
              <a:t>Miroslav Horníček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EC103C-5BE4-41F6-93BF-E6939BAA1BF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68-7365-aktivni-stari-ilustracni-fot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24133" y="404664"/>
            <a:ext cx="634421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419872" y="2564904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latin typeface="Segoe Print" pitchFamily="2" charset="0"/>
              </a:rPr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23077" y="5229200"/>
            <a:ext cx="895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Naplno žij a chyť své dny, jako když jsou to poslední.</a:t>
            </a:r>
          </a:p>
          <a:p>
            <a:r>
              <a:rPr lang="cs-CZ" dirty="0"/>
              <a:t>Počítej s tím, že žádný z nich tě víckrát nepotká. Ladislav Větvička.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06E30E0-46DA-44DF-AA62-1D152680370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10298380070015_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332656"/>
            <a:ext cx="6645091" cy="466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-155718" y="53732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Hezké chvíle a zážitky jsou taková geriatrika - léky proti stárnutí.</a:t>
            </a:r>
          </a:p>
          <a:p>
            <a:r>
              <a:rPr lang="cs-CZ" dirty="0"/>
              <a:t>Jenomže se nedostanou na předpis v žádné lékárně. Jiřina Šiklová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2D0C788-E9B7-49A8-88C8-207B58935F2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odi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191" y="476672"/>
            <a:ext cx="753553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-27287" y="5313982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V životě můžete zažít všechno možné, ale nakonec pochopíte,</a:t>
            </a:r>
          </a:p>
          <a:p>
            <a:r>
              <a:rPr lang="cs-CZ" dirty="0"/>
              <a:t>            že zdravá a spokojená rodina je to nejdůležitější.</a:t>
            </a:r>
          </a:p>
          <a:p>
            <a:r>
              <a:rPr lang="cs-CZ" dirty="0"/>
              <a:t>Alexander </a:t>
            </a:r>
            <a:r>
              <a:rPr lang="cs-CZ" dirty="0" err="1"/>
              <a:t>Hemala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F72B2C-1F13-4D26-BFCB-B28878818D7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ld-people-web-designing-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332656"/>
            <a:ext cx="7061705" cy="507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984319" y="5571237"/>
            <a:ext cx="7175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Každý, kdo se přestane učit, je starý, ať je mu 20 nebo 80.</a:t>
            </a:r>
          </a:p>
          <a:p>
            <a:r>
              <a:rPr lang="cs-CZ" dirty="0"/>
              <a:t>Každý, kdo se stále učí, zůstává mladý.</a:t>
            </a:r>
          </a:p>
          <a:p>
            <a:r>
              <a:rPr lang="cs-CZ" dirty="0"/>
              <a:t>Henry Ford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D4BC0C-C22C-4BDA-B3CD-592587B8B75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91367-top_foto1-1kj3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548680"/>
            <a:ext cx="731902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0" y="55079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Má-li někdo skutečný bol, bez svědků truchlí a sám. </a:t>
            </a:r>
            <a:r>
              <a:rPr lang="cs-CZ" dirty="0" err="1"/>
              <a:t>G.V.Martialis</a:t>
            </a:r>
            <a:r>
              <a:rPr lang="cs-CZ" dirty="0"/>
              <a:t>.   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9564C77-84CA-40F3-BD77-B0E424D2746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ár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332656"/>
            <a:ext cx="664028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-1463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Dvojice, to nejsou dva lidé, kterým se daří dobře až večer.</a:t>
            </a:r>
          </a:p>
          <a:p>
            <a:r>
              <a:rPr lang="cs-CZ" dirty="0"/>
              <a:t>Partnerství začíná ráno a trvá celý den. Partnerství řeší všední, banální, nudné, trapné a tísnivé otázky: rozpočet, nákupy, zmatky, únavu, vymalování bytu, ledacos a všechno. Miroslav Horníček.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5DB52F-5204-46DB-A7F2-55E401247C9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2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2400" y="1196752"/>
            <a:ext cx="71322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ovéPole 19"/>
          <p:cNvSpPr txBox="1"/>
          <p:nvPr/>
        </p:nvSpPr>
        <p:spPr>
          <a:xfrm>
            <a:off x="36512" y="43651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     Hudba je záchrana před obyčejným slovem. Romain Rolland.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9A31580-EA3C-4B39-BA41-7D926A68DAE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dyž se povedou děti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404664"/>
            <a:ext cx="714666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67" y="5446965"/>
            <a:ext cx="914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Kdyby nebylo vzpomínek, člověk by nevěřil,</a:t>
            </a:r>
          </a:p>
          <a:p>
            <a:r>
              <a:rPr lang="cs-CZ" dirty="0"/>
              <a:t>  že byl někdy šťasten. Božena Němcová.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FED3B2-1672-4856-9236-5C809A320A2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294cs_3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2464"/>
            <a:ext cx="5940152" cy="46927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512" y="5435932"/>
            <a:ext cx="89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     Co nám udělá stáří, když jsme dva? </a:t>
            </a:r>
            <a:r>
              <a:rPr lang="cs-CZ" dirty="0" err="1"/>
              <a:t>Henri</a:t>
            </a:r>
            <a:r>
              <a:rPr lang="cs-CZ" dirty="0"/>
              <a:t> Stendhal.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BC0ED33-BBC6-41B7-836A-F224F6F0F6C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muz starý-2-1024x9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32656"/>
            <a:ext cx="5512258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0" y="53012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Máme si zuby nehty chránit požitek životních rozkoší,</a:t>
            </a:r>
          </a:p>
          <a:p>
            <a:r>
              <a:rPr lang="cs-CZ" dirty="0"/>
              <a:t>jež nám léta postupně rvou z ruky. Michel de </a:t>
            </a:r>
            <a:r>
              <a:rPr lang="cs-CZ" dirty="0" err="1"/>
              <a:t>Monteigne</a:t>
            </a:r>
            <a:r>
              <a:rPr lang="cs-CZ" dirty="0"/>
              <a:t>.</a:t>
            </a:r>
          </a:p>
          <a:p>
            <a:r>
              <a:rPr lang="cs-CZ" dirty="0"/>
              <a:t>                                                                     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C814AD-EF58-4984-B8DA-36BF76E2981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3-profimedia_02111778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4817" y="476671"/>
            <a:ext cx="6955575" cy="474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226174" y="5530006"/>
            <a:ext cx="891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Internet je ideální možnost komunikace, zábavy, legrace i poučení.</a:t>
            </a:r>
          </a:p>
          <a:p>
            <a:r>
              <a:rPr lang="cs-CZ" dirty="0"/>
              <a:t>Povídání i psaní má cenu zlata a není to žádné důchodcovské zabíjení času.</a:t>
            </a:r>
          </a:p>
          <a:p>
            <a:r>
              <a:rPr lang="cs-CZ" dirty="0"/>
              <a:t>Hledejte se a nejděte se!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88D971-3891-4F17-AA18-9A09179D1C3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65878-top_foto1-bua8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5" y="404663"/>
            <a:ext cx="8311847" cy="49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91386" y="5517232"/>
            <a:ext cx="857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Jsou v životě mužskýho takové dny, jako kdyby k nám byl měsíc tou odvrácenou stranou, najednou potřebuje chlap chlapa.</a:t>
            </a:r>
          </a:p>
          <a:p>
            <a:r>
              <a:rPr lang="cs-CZ" dirty="0"/>
              <a:t>Aby s ním probral mezinárodní události, celostátní bilanci a tak. Vladimír Menšík.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996E22-A444-4092-ABAB-FF16B0C6068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329415-img-manzele-svatb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23154" y="3931315"/>
            <a:ext cx="4211960" cy="274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577735-svatba-ilustracni-foto-k-7_denik-6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7973" y="387480"/>
            <a:ext cx="4238243" cy="282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Ženy jsou milenky mladých mužů, družky středního věku</a:t>
            </a:r>
          </a:p>
          <a:p>
            <a:r>
              <a:rPr lang="cs-CZ" dirty="0"/>
              <a:t>a ošetřovatelky starců. Francis Bacon.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8C30C7-9F40-40EB-994B-C84E424DAA9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57460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S věkem jedny věci ustupujou do pozadí a jiné vystupujou do popředí.</a:t>
            </a:r>
          </a:p>
          <a:p>
            <a:r>
              <a:rPr lang="cs-CZ" dirty="0"/>
              <a:t>Jádro je v tom synchronu, ten je těžkej. Někdy vyžaduje, aby jeden brzdil, když ten druhý nemůže přidat. Jan Werich. </a:t>
            </a:r>
          </a:p>
        </p:txBody>
      </p:sp>
      <p:pic>
        <p:nvPicPr>
          <p:cNvPr id="10" name="Obrázek 9" descr="stáří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260647"/>
            <a:ext cx="7272808" cy="533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D738E0-3008-4021-B852-6682AE0D6F5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315322-original1-9bn8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2022" y="206720"/>
            <a:ext cx="8299094" cy="516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0" y="59492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Přicházím v stařecká léta, stále jsa života žák. Solón.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78927F-9360-47F0-8055-50226A685EC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ovolena-seniori1_2012041622383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04664"/>
            <a:ext cx="786448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8308" y="5589240"/>
            <a:ext cx="910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b="1" i="1">
                <a:latin typeface="Segoe Print" pitchFamily="2" charset="0"/>
              </a:defRPr>
            </a:lvl1pPr>
          </a:lstStyle>
          <a:p>
            <a:r>
              <a:rPr lang="cs-CZ" dirty="0"/>
              <a:t>Než se člověk skutečně stane starým, prožívá poměrně dlouhé období,</a:t>
            </a:r>
          </a:p>
          <a:p>
            <a:r>
              <a:rPr lang="cs-CZ" dirty="0"/>
              <a:t>     během něhož je za starého považován, ač se tak zdaleka necítí.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B91081-8A19-4462-A906-9847FBE43C2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1021</Words>
  <Application>Microsoft Office PowerPoint</Application>
  <PresentationFormat>Předvádění na obrazovce (4:3)</PresentationFormat>
  <Paragraphs>111</Paragraphs>
  <Slides>35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Calibri</vt:lpstr>
      <vt:lpstr>Segoe Print</vt:lpstr>
      <vt:lpstr>Office-téma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Mládí nekoupíš, stáří neprodáš</dc:title>
  <dc:creator>IB</dc:creator>
  <cp:lastModifiedBy>Pavel</cp:lastModifiedBy>
  <cp:revision>423</cp:revision>
  <dcterms:created xsi:type="dcterms:W3CDTF">2010-10-29T03:52:07Z</dcterms:created>
  <dcterms:modified xsi:type="dcterms:W3CDTF">2025-12-25T22:53:26Z</dcterms:modified>
</cp:coreProperties>
</file>